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6" r:id="rId1"/>
    <p:sldMasterId id="2147483708" r:id="rId2"/>
  </p:sldMasterIdLst>
  <p:notesMasterIdLst>
    <p:notesMasterId r:id="rId171"/>
  </p:notesMasterIdLst>
  <p:sldIdLst>
    <p:sldId id="256" r:id="rId3"/>
    <p:sldId id="437" r:id="rId4"/>
    <p:sldId id="438" r:id="rId5"/>
    <p:sldId id="276" r:id="rId6"/>
    <p:sldId id="265" r:id="rId7"/>
    <p:sldId id="266" r:id="rId8"/>
    <p:sldId id="285" r:id="rId9"/>
    <p:sldId id="281" r:id="rId10"/>
    <p:sldId id="280" r:id="rId11"/>
    <p:sldId id="283" r:id="rId12"/>
    <p:sldId id="267" r:id="rId13"/>
    <p:sldId id="394" r:id="rId14"/>
    <p:sldId id="395" r:id="rId15"/>
    <p:sldId id="287" r:id="rId16"/>
    <p:sldId id="277" r:id="rId17"/>
    <p:sldId id="275" r:id="rId18"/>
    <p:sldId id="263" r:id="rId19"/>
    <p:sldId id="262" r:id="rId20"/>
    <p:sldId id="440" r:id="rId21"/>
    <p:sldId id="435" r:id="rId22"/>
    <p:sldId id="439" r:id="rId23"/>
    <p:sldId id="382" r:id="rId24"/>
    <p:sldId id="274" r:id="rId25"/>
    <p:sldId id="442" r:id="rId26"/>
    <p:sldId id="444" r:id="rId27"/>
    <p:sldId id="441" r:id="rId28"/>
    <p:sldId id="436" r:id="rId29"/>
    <p:sldId id="270" r:id="rId30"/>
    <p:sldId id="271" r:id="rId31"/>
    <p:sldId id="383" r:id="rId32"/>
    <p:sldId id="446" r:id="rId33"/>
    <p:sldId id="447" r:id="rId34"/>
    <p:sldId id="387" r:id="rId35"/>
    <p:sldId id="443" r:id="rId36"/>
    <p:sldId id="272" r:id="rId37"/>
    <p:sldId id="445" r:id="rId38"/>
    <p:sldId id="373" r:id="rId39"/>
    <p:sldId id="448" r:id="rId40"/>
    <p:sldId id="449" r:id="rId41"/>
    <p:sldId id="397" r:id="rId42"/>
    <p:sldId id="450" r:id="rId43"/>
    <p:sldId id="451" r:id="rId44"/>
    <p:sldId id="452" r:id="rId45"/>
    <p:sldId id="453" r:id="rId46"/>
    <p:sldId id="399" r:id="rId47"/>
    <p:sldId id="454" r:id="rId48"/>
    <p:sldId id="455" r:id="rId49"/>
    <p:sldId id="456" r:id="rId50"/>
    <p:sldId id="457" r:id="rId51"/>
    <p:sldId id="318" r:id="rId52"/>
    <p:sldId id="458" r:id="rId53"/>
    <p:sldId id="459" r:id="rId54"/>
    <p:sldId id="460" r:id="rId55"/>
    <p:sldId id="461" r:id="rId56"/>
    <p:sldId id="401" r:id="rId57"/>
    <p:sldId id="462" r:id="rId58"/>
    <p:sldId id="463" r:id="rId59"/>
    <p:sldId id="467" r:id="rId60"/>
    <p:sldId id="464" r:id="rId61"/>
    <p:sldId id="412" r:id="rId62"/>
    <p:sldId id="465" r:id="rId63"/>
    <p:sldId id="466" r:id="rId64"/>
    <p:sldId id="468" r:id="rId65"/>
    <p:sldId id="469" r:id="rId66"/>
    <p:sldId id="470" r:id="rId67"/>
    <p:sldId id="471" r:id="rId68"/>
    <p:sldId id="472" r:id="rId69"/>
    <p:sldId id="416" r:id="rId70"/>
    <p:sldId id="473" r:id="rId71"/>
    <p:sldId id="474" r:id="rId72"/>
    <p:sldId id="421" r:id="rId73"/>
    <p:sldId id="418" r:id="rId74"/>
    <p:sldId id="475" r:id="rId75"/>
    <p:sldId id="476" r:id="rId76"/>
    <p:sldId id="481" r:id="rId77"/>
    <p:sldId id="484" r:id="rId78"/>
    <p:sldId id="425" r:id="rId79"/>
    <p:sldId id="477" r:id="rId80"/>
    <p:sldId id="478" r:id="rId81"/>
    <p:sldId id="479" r:id="rId82"/>
    <p:sldId id="488" r:id="rId83"/>
    <p:sldId id="480" r:id="rId84"/>
    <p:sldId id="487" r:id="rId85"/>
    <p:sldId id="489" r:id="rId86"/>
    <p:sldId id="490" r:id="rId87"/>
    <p:sldId id="492" r:id="rId88"/>
    <p:sldId id="491" r:id="rId89"/>
    <p:sldId id="493" r:id="rId90"/>
    <p:sldId id="494" r:id="rId91"/>
    <p:sldId id="495" r:id="rId92"/>
    <p:sldId id="497" r:id="rId93"/>
    <p:sldId id="496" r:id="rId94"/>
    <p:sldId id="485" r:id="rId95"/>
    <p:sldId id="486" r:id="rId96"/>
    <p:sldId id="482" r:id="rId97"/>
    <p:sldId id="498" r:id="rId98"/>
    <p:sldId id="503" r:id="rId99"/>
    <p:sldId id="499" r:id="rId100"/>
    <p:sldId id="501" r:id="rId101"/>
    <p:sldId id="502" r:id="rId102"/>
    <p:sldId id="505" r:id="rId103"/>
    <p:sldId id="507" r:id="rId104"/>
    <p:sldId id="508" r:id="rId105"/>
    <p:sldId id="512" r:id="rId106"/>
    <p:sldId id="506" r:id="rId107"/>
    <p:sldId id="513" r:id="rId108"/>
    <p:sldId id="509" r:id="rId109"/>
    <p:sldId id="510" r:id="rId110"/>
    <p:sldId id="514" r:id="rId111"/>
    <p:sldId id="515" r:id="rId112"/>
    <p:sldId id="516" r:id="rId113"/>
    <p:sldId id="517" r:id="rId114"/>
    <p:sldId id="518" r:id="rId115"/>
    <p:sldId id="521" r:id="rId116"/>
    <p:sldId id="519" r:id="rId117"/>
    <p:sldId id="520" r:id="rId118"/>
    <p:sldId id="522" r:id="rId119"/>
    <p:sldId id="523" r:id="rId120"/>
    <p:sldId id="525" r:id="rId121"/>
    <p:sldId id="524" r:id="rId122"/>
    <p:sldId id="526" r:id="rId123"/>
    <p:sldId id="532" r:id="rId124"/>
    <p:sldId id="528" r:id="rId125"/>
    <p:sldId id="530" r:id="rId126"/>
    <p:sldId id="535" r:id="rId127"/>
    <p:sldId id="537" r:id="rId128"/>
    <p:sldId id="533" r:id="rId129"/>
    <p:sldId id="531" r:id="rId130"/>
    <p:sldId id="538" r:id="rId131"/>
    <p:sldId id="543" r:id="rId132"/>
    <p:sldId id="539" r:id="rId133"/>
    <p:sldId id="544" r:id="rId134"/>
    <p:sldId id="540" r:id="rId135"/>
    <p:sldId id="542" r:id="rId136"/>
    <p:sldId id="541" r:id="rId137"/>
    <p:sldId id="545" r:id="rId138"/>
    <p:sldId id="546" r:id="rId139"/>
    <p:sldId id="547" r:id="rId140"/>
    <p:sldId id="553" r:id="rId141"/>
    <p:sldId id="548" r:id="rId142"/>
    <p:sldId id="549" r:id="rId143"/>
    <p:sldId id="554" r:id="rId144"/>
    <p:sldId id="550" r:id="rId145"/>
    <p:sldId id="556" r:id="rId146"/>
    <p:sldId id="555" r:id="rId147"/>
    <p:sldId id="551" r:id="rId148"/>
    <p:sldId id="552" r:id="rId149"/>
    <p:sldId id="557" r:id="rId150"/>
    <p:sldId id="560" r:id="rId151"/>
    <p:sldId id="558" r:id="rId152"/>
    <p:sldId id="559" r:id="rId153"/>
    <p:sldId id="561" r:id="rId154"/>
    <p:sldId id="562" r:id="rId155"/>
    <p:sldId id="564" r:id="rId156"/>
    <p:sldId id="563" r:id="rId157"/>
    <p:sldId id="565" r:id="rId158"/>
    <p:sldId id="566" r:id="rId159"/>
    <p:sldId id="567" r:id="rId160"/>
    <p:sldId id="569" r:id="rId161"/>
    <p:sldId id="568" r:id="rId162"/>
    <p:sldId id="571" r:id="rId163"/>
    <p:sldId id="570" r:id="rId164"/>
    <p:sldId id="572" r:id="rId165"/>
    <p:sldId id="573" r:id="rId166"/>
    <p:sldId id="574" r:id="rId167"/>
    <p:sldId id="575" r:id="rId168"/>
    <p:sldId id="576" r:id="rId169"/>
    <p:sldId id="578" r:id="rId1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660066"/>
    <a:srgbClr val="F94DB3"/>
    <a:srgbClr val="850551"/>
    <a:srgbClr val="0F8109"/>
    <a:srgbClr val="EC37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3" autoAdjust="0"/>
    <p:restoredTop sz="94412" autoAdjust="0"/>
  </p:normalViewPr>
  <p:slideViewPr>
    <p:cSldViewPr>
      <p:cViewPr>
        <p:scale>
          <a:sx n="87" d="100"/>
          <a:sy n="87" d="100"/>
        </p:scale>
        <p:origin x="-192" y="6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tableStyles" Target="tableStyles.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notesMaster" Target="notesMasters/notesMaster1.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slide" Target="slides/slide167.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5" Type="http://schemas.openxmlformats.org/officeDocument/2006/relationships/image" Target="../media/image53.wmf"/><Relationship Id="rId4" Type="http://schemas.openxmlformats.org/officeDocument/2006/relationships/image" Target="../media/image5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39.wmf"/><Relationship Id="rId3" Type="http://schemas.openxmlformats.org/officeDocument/2006/relationships/image" Target="../media/image134.wmf"/><Relationship Id="rId7" Type="http://schemas.openxmlformats.org/officeDocument/2006/relationships/image" Target="../media/image138.wmf"/><Relationship Id="rId2" Type="http://schemas.openxmlformats.org/officeDocument/2006/relationships/image" Target="../media/image133.wmf"/><Relationship Id="rId1" Type="http://schemas.openxmlformats.org/officeDocument/2006/relationships/image" Target="../media/image132.wmf"/><Relationship Id="rId6" Type="http://schemas.openxmlformats.org/officeDocument/2006/relationships/image" Target="../media/image137.wmf"/><Relationship Id="rId5" Type="http://schemas.openxmlformats.org/officeDocument/2006/relationships/image" Target="../media/image136.wmf"/><Relationship Id="rId4" Type="http://schemas.openxmlformats.org/officeDocument/2006/relationships/image" Target="../media/image13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4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56.wmf"/><Relationship Id="rId2" Type="http://schemas.openxmlformats.org/officeDocument/2006/relationships/image" Target="../media/image155.wmf"/><Relationship Id="rId1" Type="http://schemas.openxmlformats.org/officeDocument/2006/relationships/image" Target="../media/image154.wmf"/><Relationship Id="rId6" Type="http://schemas.openxmlformats.org/officeDocument/2006/relationships/image" Target="../media/image159.wmf"/><Relationship Id="rId5" Type="http://schemas.openxmlformats.org/officeDocument/2006/relationships/image" Target="../media/image158.wmf"/><Relationship Id="rId4" Type="http://schemas.openxmlformats.org/officeDocument/2006/relationships/image" Target="../media/image15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67.wmf"/><Relationship Id="rId2" Type="http://schemas.openxmlformats.org/officeDocument/2006/relationships/image" Target="../media/image166.wmf"/><Relationship Id="rId1" Type="http://schemas.openxmlformats.org/officeDocument/2006/relationships/image" Target="../media/image16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image" Target="../media/image173.wmf"/><Relationship Id="rId4" Type="http://schemas.openxmlformats.org/officeDocument/2006/relationships/image" Target="../media/image17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42.wmf"/><Relationship Id="rId7" Type="http://schemas.openxmlformats.org/officeDocument/2006/relationships/image" Target="../media/image190.wmf"/><Relationship Id="rId2" Type="http://schemas.openxmlformats.org/officeDocument/2006/relationships/image" Target="../media/image141.wmf"/><Relationship Id="rId1" Type="http://schemas.openxmlformats.org/officeDocument/2006/relationships/image" Target="../media/image140.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4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7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9.wmf"/><Relationship Id="rId1" Type="http://schemas.openxmlformats.org/officeDocument/2006/relationships/image" Target="../media/image8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image" Target="../media/image10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10.wmf"/><Relationship Id="rId1" Type="http://schemas.openxmlformats.org/officeDocument/2006/relationships/image" Target="../media/image10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1134D3-5A1F-4221-ACBE-12D93A95BB94}" type="datetimeFigureOut">
              <a:rPr lang="en-US" smtClean="0"/>
              <a:t>5/28/2014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990CE2-92E4-4EB7-9DD9-F295E830BE12}" type="slidenum">
              <a:rPr lang="en-US" smtClean="0"/>
              <a:t>‹#›</a:t>
            </a:fld>
            <a:endParaRPr lang="en-US" dirty="0"/>
          </a:p>
        </p:txBody>
      </p:sp>
    </p:spTree>
    <p:extLst>
      <p:ext uri="{BB962C8B-B14F-4D97-AF65-F5344CB8AC3E}">
        <p14:creationId xmlns:p14="http://schemas.microsoft.com/office/powerpoint/2010/main" val="1971457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90CE2-92E4-4EB7-9DD9-F295E830BE12}" type="slidenum">
              <a:rPr lang="en-US" smtClean="0"/>
              <a:t>63</a:t>
            </a:fld>
            <a:endParaRPr lang="en-US" dirty="0"/>
          </a:p>
        </p:txBody>
      </p:sp>
    </p:spTree>
    <p:extLst>
      <p:ext uri="{BB962C8B-B14F-4D97-AF65-F5344CB8AC3E}">
        <p14:creationId xmlns:p14="http://schemas.microsoft.com/office/powerpoint/2010/main" val="1437943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90CE2-92E4-4EB7-9DD9-F295E830BE12}" type="slidenum">
              <a:rPr lang="en-US" smtClean="0"/>
              <a:t>120</a:t>
            </a:fld>
            <a:endParaRPr lang="en-US" dirty="0"/>
          </a:p>
        </p:txBody>
      </p:sp>
    </p:spTree>
    <p:extLst>
      <p:ext uri="{BB962C8B-B14F-4D97-AF65-F5344CB8AC3E}">
        <p14:creationId xmlns:p14="http://schemas.microsoft.com/office/powerpoint/2010/main" val="3214531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3095230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2089834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1726575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B5F984-A46C-45CE-83A9-8E702403B1C3}"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40564483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5F984-A46C-45CE-83A9-8E702403B1C3}"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3732240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B5F984-A46C-45CE-83A9-8E702403B1C3}"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1348793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B5F984-A46C-45CE-83A9-8E702403B1C3}"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35232681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B5F984-A46C-45CE-83A9-8E702403B1C3}" type="datetimeFigureOut">
              <a:rPr lang="en-US" smtClean="0"/>
              <a:t>5/28/2014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3928988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B5F984-A46C-45CE-83A9-8E702403B1C3}" type="datetimeFigureOut">
              <a:rPr lang="en-US" smtClean="0"/>
              <a:t>5/28/2014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93538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5F984-A46C-45CE-83A9-8E702403B1C3}" type="datetimeFigureOut">
              <a:rPr lang="en-US" smtClean="0"/>
              <a:t>5/28/2014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40578686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5F984-A46C-45CE-83A9-8E702403B1C3}"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2965056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2169707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5F984-A46C-45CE-83A9-8E702403B1C3}" type="datetimeFigureOut">
              <a:rPr lang="en-US" smtClean="0"/>
              <a:t>5/28/2014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21094949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5F984-A46C-45CE-83A9-8E702403B1C3}"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936558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5F984-A46C-45CE-83A9-8E702403B1C3}" type="datetimeFigureOut">
              <a:rPr lang="en-US" smtClean="0"/>
              <a:t>5/28/2014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4FDF5-B467-457E-8A9A-DFD7093E5CB5}" type="slidenum">
              <a:rPr lang="en-US" smtClean="0"/>
              <a:t>‹#›</a:t>
            </a:fld>
            <a:endParaRPr lang="en-US"/>
          </a:p>
        </p:txBody>
      </p:sp>
    </p:spTree>
    <p:extLst>
      <p:ext uri="{BB962C8B-B14F-4D97-AF65-F5344CB8AC3E}">
        <p14:creationId xmlns:p14="http://schemas.microsoft.com/office/powerpoint/2010/main" val="4060037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468518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2992638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2203533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318279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1698695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3242596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2BAC82-12A6-480B-B74B-BE6DA890BE36}" type="datetimeFigureOut">
              <a:rPr lang="en-US" smtClean="0"/>
              <a:t>5/28/2014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1A236-4D35-477E-9CE1-ABA7147DCA8B}" type="slidenum">
              <a:rPr lang="en-US" smtClean="0"/>
              <a:t>‹#›</a:t>
            </a:fld>
            <a:endParaRPr lang="en-US" dirty="0"/>
          </a:p>
        </p:txBody>
      </p:sp>
    </p:spTree>
    <p:extLst>
      <p:ext uri="{BB962C8B-B14F-4D97-AF65-F5344CB8AC3E}">
        <p14:creationId xmlns:p14="http://schemas.microsoft.com/office/powerpoint/2010/main" val="2641641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2BAC82-12A6-480B-B74B-BE6DA890BE36}" type="datetimeFigureOut">
              <a:rPr lang="en-US" smtClean="0"/>
              <a:t>5/28/2014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21A236-4D35-477E-9CE1-ABA7147DCA8B}" type="slidenum">
              <a:rPr lang="en-US" smtClean="0"/>
              <a:t>‹#›</a:t>
            </a:fld>
            <a:endParaRPr lang="en-US" dirty="0"/>
          </a:p>
        </p:txBody>
      </p:sp>
    </p:spTree>
    <p:extLst>
      <p:ext uri="{BB962C8B-B14F-4D97-AF65-F5344CB8AC3E}">
        <p14:creationId xmlns:p14="http://schemas.microsoft.com/office/powerpoint/2010/main" val="201305108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5F984-A46C-45CE-83A9-8E702403B1C3}" type="datetimeFigureOut">
              <a:rPr lang="en-US" smtClean="0"/>
              <a:t>5/28/2014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E4FDF5-B467-457E-8A9A-DFD7093E5CB5}" type="slidenum">
              <a:rPr lang="en-US" smtClean="0"/>
              <a:t>‹#›</a:t>
            </a:fld>
            <a:endParaRPr lang="en-US"/>
          </a:p>
        </p:txBody>
      </p:sp>
    </p:spTree>
    <p:extLst>
      <p:ext uri="{BB962C8B-B14F-4D97-AF65-F5344CB8AC3E}">
        <p14:creationId xmlns:p14="http://schemas.microsoft.com/office/powerpoint/2010/main" val="14540036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9.w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20.w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21.wmf"/></Relationships>
</file>

<file path=ppt/slides/_rels/slide105.xml.rels><?xml version="1.0" encoding="UTF-8" standalone="yes"?>
<Relationships xmlns="http://schemas.openxmlformats.org/package/2006/relationships"><Relationship Id="rId2" Type="http://schemas.openxmlformats.org/officeDocument/2006/relationships/image" Target="../media/image122.w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23.w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28.w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30.gi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31.gi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8" Type="http://schemas.openxmlformats.org/officeDocument/2006/relationships/image" Target="../media/image134.wmf"/><Relationship Id="rId13" Type="http://schemas.openxmlformats.org/officeDocument/2006/relationships/oleObject" Target="../embeddings/oleObject25.bin"/><Relationship Id="rId18" Type="http://schemas.openxmlformats.org/officeDocument/2006/relationships/image" Target="../media/image139.w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136.wmf"/><Relationship Id="rId17" Type="http://schemas.openxmlformats.org/officeDocument/2006/relationships/oleObject" Target="../embeddings/oleObject27.bin"/><Relationship Id="rId2" Type="http://schemas.openxmlformats.org/officeDocument/2006/relationships/slideLayout" Target="../slideLayouts/slideLayout2.xml"/><Relationship Id="rId16" Type="http://schemas.openxmlformats.org/officeDocument/2006/relationships/image" Target="../media/image138.wmf"/><Relationship Id="rId1" Type="http://schemas.openxmlformats.org/officeDocument/2006/relationships/vmlDrawing" Target="../drawings/vmlDrawing10.vml"/><Relationship Id="rId6" Type="http://schemas.openxmlformats.org/officeDocument/2006/relationships/image" Target="../media/image133.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135.wmf"/><Relationship Id="rId4" Type="http://schemas.openxmlformats.org/officeDocument/2006/relationships/image" Target="../media/image132.wmf"/><Relationship Id="rId9" Type="http://schemas.openxmlformats.org/officeDocument/2006/relationships/oleObject" Target="../embeddings/oleObject23.bin"/><Relationship Id="rId14" Type="http://schemas.openxmlformats.org/officeDocument/2006/relationships/image" Target="../media/image137.wmf"/></Relationships>
</file>

<file path=ppt/slides/_rels/slide12.xml.rels><?xml version="1.0" encoding="UTF-8" standalone="yes"?>
<Relationships xmlns="http://schemas.openxmlformats.org/package/2006/relationships"><Relationship Id="rId3" Type="http://schemas.openxmlformats.org/officeDocument/2006/relationships/hyperlink" Target="http://denversouth.org/" TargetMode="External"/><Relationship Id="rId2" Type="http://schemas.openxmlformats.org/officeDocument/2006/relationships/hyperlink" Target="http://www.southstarbuckmath.wikispaces.com/" TargetMode="Externa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hyperlink" Target="http://www.dpsk12.org/" TargetMode="Externa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image" Target="../media/image142.wmf"/><Relationship Id="rId13" Type="http://schemas.openxmlformats.org/officeDocument/2006/relationships/oleObject" Target="../embeddings/oleObject33.bin"/><Relationship Id="rId3" Type="http://schemas.openxmlformats.org/officeDocument/2006/relationships/oleObject" Target="../embeddings/oleObject28.bin"/><Relationship Id="rId7" Type="http://schemas.openxmlformats.org/officeDocument/2006/relationships/oleObject" Target="../embeddings/oleObject30.bin"/><Relationship Id="rId12" Type="http://schemas.openxmlformats.org/officeDocument/2006/relationships/image" Target="../media/image144.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41.wmf"/><Relationship Id="rId11" Type="http://schemas.openxmlformats.org/officeDocument/2006/relationships/oleObject" Target="../embeddings/oleObject32.bin"/><Relationship Id="rId5" Type="http://schemas.openxmlformats.org/officeDocument/2006/relationships/oleObject" Target="../embeddings/oleObject29.bin"/><Relationship Id="rId10" Type="http://schemas.openxmlformats.org/officeDocument/2006/relationships/image" Target="../media/image143.wmf"/><Relationship Id="rId4" Type="http://schemas.openxmlformats.org/officeDocument/2006/relationships/image" Target="../media/image140.wmf"/><Relationship Id="rId9" Type="http://schemas.openxmlformats.org/officeDocument/2006/relationships/oleObject" Target="../embeddings/oleObject31.bin"/><Relationship Id="rId14" Type="http://schemas.openxmlformats.org/officeDocument/2006/relationships/image" Target="../media/image145.wmf"/></Relationships>
</file>

<file path=ppt/slides/_rels/slide123.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48.wmf"/><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w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51.w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52.w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8" Type="http://schemas.openxmlformats.org/officeDocument/2006/relationships/image" Target="../media/image156.wmf"/><Relationship Id="rId13"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158.w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155.w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157.wmf"/><Relationship Id="rId4" Type="http://schemas.openxmlformats.org/officeDocument/2006/relationships/image" Target="../media/image154.wmf"/><Relationship Id="rId9" Type="http://schemas.openxmlformats.org/officeDocument/2006/relationships/oleObject" Target="../embeddings/oleObject37.bin"/><Relationship Id="rId14" Type="http://schemas.openxmlformats.org/officeDocument/2006/relationships/image" Target="../media/image159.wmf"/></Relationships>
</file>

<file path=ppt/slides/_rels/slide133.xml.rels><?xml version="1.0" encoding="UTF-8" standalone="yes"?>
<Relationships xmlns="http://schemas.openxmlformats.org/package/2006/relationships"><Relationship Id="rId2" Type="http://schemas.openxmlformats.org/officeDocument/2006/relationships/image" Target="../media/image160.wmf"/><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61.w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62.w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62.wm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63.wmf"/><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63.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64.wmf"/><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8" Type="http://schemas.openxmlformats.org/officeDocument/2006/relationships/image" Target="../media/image167.wmf"/><Relationship Id="rId3" Type="http://schemas.openxmlformats.org/officeDocument/2006/relationships/oleObject" Target="../embeddings/oleObject40.bin"/><Relationship Id="rId7"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166.wmf"/><Relationship Id="rId5" Type="http://schemas.openxmlformats.org/officeDocument/2006/relationships/oleObject" Target="../embeddings/oleObject41.bin"/><Relationship Id="rId4" Type="http://schemas.openxmlformats.org/officeDocument/2006/relationships/image" Target="../media/image165.wmf"/><Relationship Id="rId9" Type="http://schemas.openxmlformats.org/officeDocument/2006/relationships/image" Target="../media/image168.wmf"/></Relationships>
</file>

<file path=ppt/slides/_rels/slide147.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148.xml.rels><?xml version="1.0" encoding="UTF-8" standalone="yes"?>
<Relationships xmlns="http://schemas.openxmlformats.org/package/2006/relationships"><Relationship Id="rId2" Type="http://schemas.openxmlformats.org/officeDocument/2006/relationships/image" Target="../media/image164.wmf"/><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64.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72.wmf"/><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oleObject" Target="../embeddings/oleObject43.bin"/><Relationship Id="rId7"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174.wmf"/><Relationship Id="rId5" Type="http://schemas.openxmlformats.org/officeDocument/2006/relationships/oleObject" Target="../embeddings/oleObject44.bin"/><Relationship Id="rId10" Type="http://schemas.openxmlformats.org/officeDocument/2006/relationships/image" Target="../media/image176.wmf"/><Relationship Id="rId4" Type="http://schemas.openxmlformats.org/officeDocument/2006/relationships/image" Target="../media/image173.wmf"/><Relationship Id="rId9" Type="http://schemas.openxmlformats.org/officeDocument/2006/relationships/oleObject" Target="../embeddings/oleObject46.bin"/></Relationships>
</file>

<file path=ppt/slides/_rels/slide152.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78.wmf"/><Relationship Id="rId4" Type="http://schemas.openxmlformats.org/officeDocument/2006/relationships/image" Target="../media/image177.wmf"/></Relationships>
</file>

<file path=ppt/slides/_rels/slide153.xml.rels><?xml version="1.0" encoding="UTF-8" standalone="yes"?>
<Relationships xmlns="http://schemas.openxmlformats.org/package/2006/relationships"><Relationship Id="rId2" Type="http://schemas.openxmlformats.org/officeDocument/2006/relationships/image" Target="../media/image179.wmf"/><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72.wmf"/><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80.wmf"/><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81.wmf"/><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82.wmf"/><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83.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84.wmf"/><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86.gif"/><Relationship Id="rId4" Type="http://schemas.openxmlformats.org/officeDocument/2006/relationships/image" Target="../media/image185.wmf"/></Relationships>
</file>

<file path=ppt/slides/_rels/slide162.xml.rels><?xml version="1.0" encoding="UTF-8" standalone="yes"?>
<Relationships xmlns="http://schemas.openxmlformats.org/package/2006/relationships"><Relationship Id="rId2" Type="http://schemas.openxmlformats.org/officeDocument/2006/relationships/image" Target="../media/image186.wmf"/><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88.gif"/><Relationship Id="rId2" Type="http://schemas.openxmlformats.org/officeDocument/2006/relationships/image" Target="../media/image187.gif"/><Relationship Id="rId1" Type="http://schemas.openxmlformats.org/officeDocument/2006/relationships/slideLayout" Target="../slideLayouts/slideLayout2.xml"/><Relationship Id="rId4" Type="http://schemas.openxmlformats.org/officeDocument/2006/relationships/image" Target="../media/image189.wmf"/></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8" Type="http://schemas.openxmlformats.org/officeDocument/2006/relationships/image" Target="../media/image142.wmf"/><Relationship Id="rId13"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144.wmf"/><Relationship Id="rId2" Type="http://schemas.openxmlformats.org/officeDocument/2006/relationships/slideLayout" Target="../slideLayouts/slideLayout2.xml"/><Relationship Id="rId16" Type="http://schemas.openxmlformats.org/officeDocument/2006/relationships/image" Target="../media/image190.wmf"/><Relationship Id="rId1" Type="http://schemas.openxmlformats.org/officeDocument/2006/relationships/vmlDrawing" Target="../drawings/vmlDrawing17.vml"/><Relationship Id="rId6" Type="http://schemas.openxmlformats.org/officeDocument/2006/relationships/image" Target="../media/image141.wmf"/><Relationship Id="rId11" Type="http://schemas.openxmlformats.org/officeDocument/2006/relationships/oleObject" Target="../embeddings/oleObject53.bin"/><Relationship Id="rId5" Type="http://schemas.openxmlformats.org/officeDocument/2006/relationships/oleObject" Target="../embeddings/oleObject50.bin"/><Relationship Id="rId15" Type="http://schemas.openxmlformats.org/officeDocument/2006/relationships/oleObject" Target="../embeddings/oleObject55.bin"/><Relationship Id="rId10" Type="http://schemas.openxmlformats.org/officeDocument/2006/relationships/image" Target="../media/image143.wmf"/><Relationship Id="rId4" Type="http://schemas.openxmlformats.org/officeDocument/2006/relationships/image" Target="../media/image140.wmf"/><Relationship Id="rId9" Type="http://schemas.openxmlformats.org/officeDocument/2006/relationships/oleObject" Target="../embeddings/oleObject52.bin"/><Relationship Id="rId14" Type="http://schemas.openxmlformats.org/officeDocument/2006/relationships/image" Target="../media/image145.wmf"/></Relationships>
</file>

<file path=ppt/slides/_rels/slide166.xml.rels><?xml version="1.0" encoding="UTF-8" standalone="yes"?>
<Relationships xmlns="http://schemas.openxmlformats.org/package/2006/relationships"><Relationship Id="rId2" Type="http://schemas.openxmlformats.org/officeDocument/2006/relationships/image" Target="../media/image148.wmf"/><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178.wmf"/><Relationship Id="rId4" Type="http://schemas.openxmlformats.org/officeDocument/2006/relationships/image" Target="../media/image177.wmf"/></Relationships>
</file>

<file path=ppt/slides/_rels/slide17.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gif"/><Relationship Id="rId7" Type="http://schemas.openxmlformats.org/officeDocument/2006/relationships/image" Target="../media/image27.jp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24.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2.wmf"/><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image" Target="../media/image54.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0.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4.bin"/></Relationships>
</file>

<file path=ppt/slides/_rels/slide46.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6.wmf"/><Relationship Id="rId5" Type="http://schemas.openxmlformats.org/officeDocument/2006/relationships/oleObject" Target="../embeddings/oleObject7.bin"/><Relationship Id="rId4" Type="http://schemas.openxmlformats.org/officeDocument/2006/relationships/image" Target="../media/image55.wmf"/><Relationship Id="rId9" Type="http://schemas.openxmlformats.org/officeDocument/2006/relationships/image" Target="../media/image58.jpeg"/></Relationships>
</file>

<file path=ppt/slides/_rels/slide47.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slideLayout" Target="../slideLayouts/slideLayout2.xml"/><Relationship Id="rId4" Type="http://schemas.openxmlformats.org/officeDocument/2006/relationships/image" Target="../media/image63.wmf"/></Relationships>
</file>

<file path=ppt/slides/_rels/slide49.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image" Target="../media/image65.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slideLayout" Target="../slideLayouts/slideLayout2.xml"/><Relationship Id="rId6" Type="http://schemas.openxmlformats.org/officeDocument/2006/relationships/image" Target="../media/image74.wmf"/><Relationship Id="rId5" Type="http://schemas.openxmlformats.org/officeDocument/2006/relationships/image" Target="../media/image73.jpeg"/><Relationship Id="rId4" Type="http://schemas.openxmlformats.org/officeDocument/2006/relationships/image" Target="../media/image72.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5.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79.wmf"/><Relationship Id="rId5" Type="http://schemas.openxmlformats.org/officeDocument/2006/relationships/oleObject" Target="../embeddings/oleObject11.bin"/><Relationship Id="rId4" Type="http://schemas.openxmlformats.org/officeDocument/2006/relationships/image" Target="../media/image78.wmf"/></Relationships>
</file>

<file path=ppt/slides/_rels/slide61.x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1.wmf"/><Relationship Id="rId5" Type="http://schemas.openxmlformats.org/officeDocument/2006/relationships/image" Target="../media/image82.wmf"/><Relationship Id="rId4" Type="http://schemas.openxmlformats.org/officeDocument/2006/relationships/oleObject" Target="../embeddings/oleObject12.bin"/></Relationships>
</file>

<file path=ppt/slides/_rels/slide64.x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89.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4.bin"/><Relationship Id="rId5" Type="http://schemas.openxmlformats.org/officeDocument/2006/relationships/image" Target="../media/image90.wmf"/><Relationship Id="rId4" Type="http://schemas.openxmlformats.org/officeDocument/2006/relationships/image" Target="../media/image88.wmf"/></Relationships>
</file>

<file path=ppt/slides/_rels/slide71.xml.rels><?xml version="1.0" encoding="UTF-8" standalone="yes"?>
<Relationships xmlns="http://schemas.openxmlformats.org/package/2006/relationships"><Relationship Id="rId2" Type="http://schemas.openxmlformats.org/officeDocument/2006/relationships/image" Target="../media/image91.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slideLayout" Target="../slideLayouts/slideLayout2.xml"/><Relationship Id="rId5" Type="http://schemas.openxmlformats.org/officeDocument/2006/relationships/image" Target="../media/image95.wmf"/><Relationship Id="rId4" Type="http://schemas.openxmlformats.org/officeDocument/2006/relationships/image" Target="../media/image94.wmf"/></Relationships>
</file>

<file path=ppt/slides/_rels/slide73.xml.rels><?xml version="1.0" encoding="UTF-8" standalone="yes"?>
<Relationships xmlns="http://schemas.openxmlformats.org/package/2006/relationships"><Relationship Id="rId2" Type="http://schemas.openxmlformats.org/officeDocument/2006/relationships/image" Target="../media/image96.gi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102.gi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01.wmf"/><Relationship Id="rId5" Type="http://schemas.openxmlformats.org/officeDocument/2006/relationships/oleObject" Target="../embeddings/oleObject16.bin"/><Relationship Id="rId4" Type="http://schemas.openxmlformats.org/officeDocument/2006/relationships/image" Target="../media/image100.wmf"/></Relationships>
</file>

<file path=ppt/slides/_rels/slide79.x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10.wmf"/><Relationship Id="rId5" Type="http://schemas.openxmlformats.org/officeDocument/2006/relationships/oleObject" Target="../embeddings/oleObject18.bin"/><Relationship Id="rId4" Type="http://schemas.openxmlformats.org/officeDocument/2006/relationships/image" Target="../media/image109.wmf"/></Relationships>
</file>

<file path=ppt/slides/_rels/slide87.xml.rels><?xml version="1.0" encoding="UTF-8" standalone="yes"?>
<Relationships xmlns="http://schemas.openxmlformats.org/package/2006/relationships"><Relationship Id="rId2" Type="http://schemas.openxmlformats.org/officeDocument/2006/relationships/image" Target="../media/image111.w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90.xml.rels><?xml version="1.0" encoding="UTF-8" standalone="yes"?>
<Relationships xmlns="http://schemas.openxmlformats.org/package/2006/relationships"><Relationship Id="rId2" Type="http://schemas.openxmlformats.org/officeDocument/2006/relationships/image" Target="../media/image112.w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4.w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15.w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6.w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17.w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8.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381000"/>
            <a:ext cx="6553200" cy="2656362"/>
          </a:xfrm>
        </p:spPr>
        <p:txBody>
          <a:bodyPr>
            <a:noAutofit/>
          </a:bodyPr>
          <a:lstStyle/>
          <a:p>
            <a:r>
              <a:rPr lang="en-US" sz="4800" dirty="0" smtClean="0">
                <a:solidFill>
                  <a:schemeClr val="tx1"/>
                </a:solidFill>
              </a:rPr>
              <a:t>Ms. Starbuck</a:t>
            </a:r>
            <a:br>
              <a:rPr lang="en-US" sz="4800" dirty="0" smtClean="0">
                <a:solidFill>
                  <a:schemeClr val="tx1"/>
                </a:solidFill>
              </a:rPr>
            </a:br>
            <a:r>
              <a:rPr lang="en-US" sz="4800" dirty="0" smtClean="0">
                <a:solidFill>
                  <a:schemeClr val="tx1"/>
                </a:solidFill>
              </a:rPr>
              <a:t>Room 323</a:t>
            </a:r>
            <a:br>
              <a:rPr lang="en-US" sz="4800" dirty="0" smtClean="0">
                <a:solidFill>
                  <a:schemeClr val="tx1"/>
                </a:solidFill>
              </a:rPr>
            </a:br>
            <a:r>
              <a:rPr lang="en-US" sz="4800" dirty="0" smtClean="0">
                <a:solidFill>
                  <a:schemeClr val="tx1"/>
                </a:solidFill>
              </a:rPr>
              <a:t>Welcome to Algebra I!</a:t>
            </a:r>
            <a:endParaRPr lang="en-US" sz="4800" dirty="0">
              <a:solidFill>
                <a:schemeClr val="tx1"/>
              </a:solidFill>
            </a:endParaRPr>
          </a:p>
        </p:txBody>
      </p:sp>
      <p:sp>
        <p:nvSpPr>
          <p:cNvPr id="3" name="Subtitle 2"/>
          <p:cNvSpPr>
            <a:spLocks noGrp="1"/>
          </p:cNvSpPr>
          <p:nvPr>
            <p:ph type="subTitle" idx="1"/>
          </p:nvPr>
        </p:nvSpPr>
        <p:spPr>
          <a:xfrm>
            <a:off x="1752600" y="4648200"/>
            <a:ext cx="6172200" cy="1371600"/>
          </a:xfrm>
        </p:spPr>
        <p:txBody>
          <a:bodyPr>
            <a:normAutofit fontScale="92500" lnSpcReduction="10000"/>
          </a:bodyPr>
          <a:lstStyle/>
          <a:p>
            <a:r>
              <a:rPr lang="en-US" sz="4800" dirty="0" smtClean="0">
                <a:solidFill>
                  <a:srgbClr val="7030A0"/>
                </a:solidFill>
              </a:rPr>
              <a:t>Find your name and your assigned seat.</a:t>
            </a:r>
            <a:endParaRPr lang="en-US" sz="4800" dirty="0">
              <a:solidFill>
                <a:srgbClr val="7030A0"/>
              </a:solidFill>
            </a:endParaRPr>
          </a:p>
        </p:txBody>
      </p:sp>
      <p:pic>
        <p:nvPicPr>
          <p:cNvPr id="11266" name="Picture 2" descr="C:\Users\dstarbu\AppData\Local\Microsoft\Windows\Temporary Internet Files\Content.IE5\2PUEW0UN\MC90010488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2895600"/>
            <a:ext cx="1834286" cy="1732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896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dstarbu\AppData\Local\Microsoft\Windows\Temporary Internet Files\Content.IE5\WTZ3S8M0\MP90044236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2209800"/>
            <a:ext cx="2895600" cy="4343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Graduation Credits</a:t>
            </a:r>
            <a:endParaRPr lang="en-US" dirty="0"/>
          </a:p>
        </p:txBody>
      </p:sp>
      <p:sp>
        <p:nvSpPr>
          <p:cNvPr id="3" name="Content Placeholder 2"/>
          <p:cNvSpPr>
            <a:spLocks noGrp="1"/>
          </p:cNvSpPr>
          <p:nvPr>
            <p:ph idx="1"/>
          </p:nvPr>
        </p:nvSpPr>
        <p:spPr>
          <a:xfrm>
            <a:off x="228600" y="1600200"/>
            <a:ext cx="8915400" cy="5029200"/>
          </a:xfrm>
        </p:spPr>
        <p:txBody>
          <a:bodyPr>
            <a:normAutofit fontScale="92500" lnSpcReduction="10000"/>
          </a:bodyPr>
          <a:lstStyle/>
          <a:p>
            <a:r>
              <a:rPr lang="en-US" dirty="0" smtClean="0"/>
              <a:t>Total of 240 Credits to Graduate </a:t>
            </a:r>
          </a:p>
          <a:p>
            <a:r>
              <a:rPr lang="en-US" sz="3000" dirty="0" smtClean="0"/>
              <a:t>1 regular core content class = 5 credits  </a:t>
            </a:r>
          </a:p>
          <a:p>
            <a:r>
              <a:rPr lang="en-US" sz="3000" dirty="0" smtClean="0"/>
              <a:t>Assist and LAB Credits = 2.5 credits</a:t>
            </a:r>
          </a:p>
          <a:p>
            <a:pPr marL="457200" lvl="1" indent="0">
              <a:buNone/>
            </a:pPr>
            <a:r>
              <a:rPr lang="en-US" dirty="0" smtClean="0"/>
              <a:t>40 – Math (4 years)</a:t>
            </a:r>
          </a:p>
          <a:p>
            <a:pPr marL="457200" lvl="1" indent="0">
              <a:buNone/>
            </a:pPr>
            <a:r>
              <a:rPr lang="en-US" dirty="0" smtClean="0"/>
              <a:t>40 – English (4 years)</a:t>
            </a:r>
          </a:p>
          <a:p>
            <a:pPr marL="457200" lvl="1" indent="0">
              <a:buNone/>
            </a:pPr>
            <a:r>
              <a:rPr lang="en-US" dirty="0" smtClean="0"/>
              <a:t>30 – Science (3 years)</a:t>
            </a:r>
          </a:p>
          <a:p>
            <a:pPr marL="457200" lvl="1" indent="0">
              <a:buNone/>
            </a:pPr>
            <a:r>
              <a:rPr lang="en-US" dirty="0" smtClean="0"/>
              <a:t>30 – Social Studies (3 years)</a:t>
            </a:r>
          </a:p>
          <a:p>
            <a:pPr marL="457200" lvl="1" indent="0">
              <a:buNone/>
            </a:pPr>
            <a:r>
              <a:rPr lang="en-US" dirty="0" smtClean="0"/>
              <a:t>30 – Academic Electives</a:t>
            </a:r>
          </a:p>
          <a:p>
            <a:pPr marL="457200" lvl="1" indent="0">
              <a:buNone/>
            </a:pPr>
            <a:r>
              <a:rPr lang="en-US" dirty="0" smtClean="0"/>
              <a:t>10 – Fine Art</a:t>
            </a:r>
          </a:p>
          <a:p>
            <a:pPr marL="457200" lvl="1" indent="0">
              <a:buNone/>
            </a:pPr>
            <a:r>
              <a:rPr lang="en-US" dirty="0" smtClean="0"/>
              <a:t>10 - PE or ROTC</a:t>
            </a:r>
          </a:p>
          <a:p>
            <a:pPr marL="457200" lvl="1" indent="0">
              <a:buNone/>
            </a:pPr>
            <a:r>
              <a:rPr lang="en-US" dirty="0" smtClean="0"/>
              <a:t>50 - Other Elective Credits</a:t>
            </a:r>
          </a:p>
        </p:txBody>
      </p:sp>
    </p:spTree>
    <p:extLst>
      <p:ext uri="{BB962C8B-B14F-4D97-AF65-F5344CB8AC3E}">
        <p14:creationId xmlns:p14="http://schemas.microsoft.com/office/powerpoint/2010/main" val="388065414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550" y="152400"/>
            <a:ext cx="8229600" cy="792162"/>
          </a:xfrm>
        </p:spPr>
        <p:txBody>
          <a:bodyPr/>
          <a:lstStyle/>
          <a:p>
            <a:r>
              <a:rPr lang="en-US" dirty="0" smtClean="0"/>
              <a:t>Algebra I</a:t>
            </a:r>
            <a:endParaRPr lang="en-US" dirty="0"/>
          </a:p>
        </p:txBody>
      </p:sp>
      <p:sp>
        <p:nvSpPr>
          <p:cNvPr id="3" name="Content Placeholder 2"/>
          <p:cNvSpPr>
            <a:spLocks noGrp="1"/>
          </p:cNvSpPr>
          <p:nvPr>
            <p:ph idx="1"/>
          </p:nvPr>
        </p:nvSpPr>
        <p:spPr>
          <a:xfrm>
            <a:off x="429550" y="838200"/>
            <a:ext cx="8485850" cy="5791200"/>
          </a:xfrm>
        </p:spPr>
        <p:txBody>
          <a:bodyPr>
            <a:normAutofit fontScale="85000" lnSpcReduction="20000"/>
          </a:bodyPr>
          <a:lstStyle/>
          <a:p>
            <a:r>
              <a:rPr lang="en-US" dirty="0" smtClean="0">
                <a:solidFill>
                  <a:srgbClr val="003300"/>
                </a:solidFill>
                <a:effectLst>
                  <a:outerShdw blurRad="38100" dist="38100" dir="2700000" algn="tl">
                    <a:srgbClr val="000000">
                      <a:alpha val="43137"/>
                    </a:srgbClr>
                  </a:outerShdw>
                </a:effectLst>
              </a:rPr>
              <a:t>Solving Systems of Equations</a:t>
            </a:r>
          </a:p>
          <a:p>
            <a:pPr lvl="1"/>
            <a:r>
              <a:rPr lang="en-US" dirty="0" smtClean="0">
                <a:solidFill>
                  <a:srgbClr val="003300"/>
                </a:solidFill>
                <a:effectLst>
                  <a:outerShdw blurRad="38100" dist="38100" dir="2700000" algn="tl">
                    <a:srgbClr val="000000">
                      <a:alpha val="43137"/>
                    </a:srgbClr>
                  </a:outerShdw>
                </a:effectLst>
              </a:rPr>
              <a:t>Pg</a:t>
            </a:r>
            <a:r>
              <a:rPr lang="en-US" dirty="0">
                <a:solidFill>
                  <a:srgbClr val="003300"/>
                </a:solidFill>
                <a:effectLst>
                  <a:outerShdw blurRad="38100" dist="38100" dir="2700000" algn="tl">
                    <a:srgbClr val="000000">
                      <a:alpha val="43137"/>
                    </a:srgbClr>
                  </a:outerShdw>
                </a:effectLst>
              </a:rPr>
              <a:t>. 276/ #3, </a:t>
            </a:r>
            <a:r>
              <a:rPr lang="en-US" dirty="0" smtClean="0">
                <a:solidFill>
                  <a:srgbClr val="003300"/>
                </a:solidFill>
                <a:effectLst>
                  <a:outerShdw blurRad="38100" dist="38100" dir="2700000" algn="tl">
                    <a:srgbClr val="000000">
                      <a:alpha val="43137"/>
                    </a:srgbClr>
                  </a:outerShdw>
                </a:effectLst>
              </a:rPr>
              <a:t>4</a:t>
            </a:r>
          </a:p>
          <a:p>
            <a:pPr lvl="1"/>
            <a:r>
              <a:rPr lang="en-US" dirty="0" smtClean="0">
                <a:solidFill>
                  <a:srgbClr val="003300"/>
                </a:solidFill>
                <a:effectLst>
                  <a:outerShdw blurRad="38100" dist="38100" dir="2700000" algn="tl">
                    <a:srgbClr val="000000">
                      <a:alpha val="43137"/>
                    </a:srgbClr>
                  </a:outerShdw>
                </a:effectLst>
              </a:rPr>
              <a:t>1 Solution, NO Solution, INFINITE Solutions</a:t>
            </a:r>
          </a:p>
          <a:p>
            <a:pPr marL="0" indent="0">
              <a:buNone/>
            </a:pPr>
            <a:r>
              <a:rPr lang="en-US" b="1" dirty="0" smtClean="0">
                <a:solidFill>
                  <a:srgbClr val="C00000"/>
                </a:solidFill>
              </a:rPr>
              <a:t>HW DUE: </a:t>
            </a:r>
            <a:r>
              <a:rPr lang="en-US" b="1" dirty="0">
                <a:solidFill>
                  <a:srgbClr val="C00000"/>
                </a:solidFill>
              </a:rPr>
              <a:t>Pg. 268/ #</a:t>
            </a:r>
            <a:r>
              <a:rPr lang="en-US" b="1" dirty="0" smtClean="0">
                <a:solidFill>
                  <a:srgbClr val="C00000"/>
                </a:solidFill>
              </a:rPr>
              <a:t>1-7</a:t>
            </a:r>
          </a:p>
          <a:p>
            <a:pPr marL="0" indent="0">
              <a:buNone/>
            </a:pPr>
            <a:r>
              <a:rPr lang="en-US" b="1" dirty="0">
                <a:solidFill>
                  <a:srgbClr val="C00000"/>
                </a:solidFill>
              </a:rPr>
              <a:t>HW: Pg. 276/#1, 2, </a:t>
            </a:r>
            <a:r>
              <a:rPr lang="en-US" b="1" dirty="0" smtClean="0">
                <a:solidFill>
                  <a:srgbClr val="C00000"/>
                </a:solidFill>
              </a:rPr>
              <a:t>5; Project Problem </a:t>
            </a:r>
          </a:p>
          <a:p>
            <a:pPr marL="0" indent="0">
              <a:buNone/>
            </a:pPr>
            <a:r>
              <a:rPr lang="en-US" b="1" dirty="0" smtClean="0">
                <a:solidFill>
                  <a:srgbClr val="C00000"/>
                </a:solidFill>
              </a:rPr>
              <a:t>Statement - </a:t>
            </a:r>
            <a:r>
              <a:rPr lang="en-US" b="1" dirty="0">
                <a:solidFill>
                  <a:srgbClr val="C00000"/>
                </a:solidFill>
              </a:rPr>
              <a:t>Due </a:t>
            </a:r>
            <a:r>
              <a:rPr lang="en-US" b="1" dirty="0" smtClean="0">
                <a:solidFill>
                  <a:srgbClr val="C00000"/>
                </a:solidFill>
              </a:rPr>
              <a:t>TUESDAY</a:t>
            </a:r>
            <a:endParaRPr lang="en-US" b="1" dirty="0">
              <a:solidFill>
                <a:srgbClr val="C00000"/>
              </a:solidFill>
            </a:endParaRPr>
          </a:p>
          <a:p>
            <a:r>
              <a:rPr lang="en-US" dirty="0" smtClean="0">
                <a:solidFill>
                  <a:srgbClr val="FFC000"/>
                </a:solidFill>
                <a:effectLst>
                  <a:outerShdw blurRad="38100" dist="38100" dir="2700000" algn="tl">
                    <a:srgbClr val="000000">
                      <a:alpha val="43137"/>
                    </a:srgbClr>
                  </a:outerShdw>
                </a:effectLst>
              </a:rPr>
              <a:t>NOTES</a:t>
            </a:r>
            <a:endParaRPr lang="en-US" dirty="0">
              <a:solidFill>
                <a:srgbClr val="FFC000"/>
              </a:solidFill>
              <a:effectLst>
                <a:outerShdw blurRad="38100" dist="38100" dir="2700000" algn="tl">
                  <a:srgbClr val="000000">
                    <a:alpha val="43137"/>
                  </a:srgbClr>
                </a:outerShdw>
              </a:effectLst>
            </a:endParaRPr>
          </a:p>
          <a:p>
            <a:pPr lvl="1"/>
            <a:r>
              <a:rPr lang="en-US" dirty="0"/>
              <a:t>Solving Systems of </a:t>
            </a:r>
            <a:r>
              <a:rPr lang="en-US" dirty="0" smtClean="0"/>
              <a:t>Equations</a:t>
            </a:r>
          </a:p>
          <a:p>
            <a:pPr lvl="2"/>
            <a:r>
              <a:rPr lang="en-US" dirty="0" smtClean="0"/>
              <a:t>Tabular, Graphical, Substitution, Elimination</a:t>
            </a:r>
          </a:p>
          <a:p>
            <a:pPr marL="457200" lvl="2" indent="-457200">
              <a:buFont typeface="Courier New" pitchFamily="49" charset="0"/>
              <a:buChar char="o"/>
            </a:pPr>
            <a:r>
              <a:rPr lang="en-US" sz="3200" b="1" dirty="0" smtClean="0">
                <a:solidFill>
                  <a:schemeClr val="tx2">
                    <a:lumMod val="50000"/>
                  </a:schemeClr>
                </a:solidFill>
              </a:rPr>
              <a:t>PROJECT</a:t>
            </a:r>
          </a:p>
          <a:p>
            <a:pPr marL="914400" lvl="3" indent="-457200">
              <a:buFont typeface="Courier New" pitchFamily="49" charset="0"/>
              <a:buChar char="o"/>
            </a:pPr>
            <a:r>
              <a:rPr lang="en-US" sz="2800" b="1" u="sng" dirty="0" smtClean="0">
                <a:solidFill>
                  <a:srgbClr val="C00000"/>
                </a:solidFill>
              </a:rPr>
              <a:t>‘Basic Student Budget’ – Due Monday January 26</a:t>
            </a:r>
          </a:p>
          <a:p>
            <a:pPr marL="914400" lvl="3" indent="-457200">
              <a:buFont typeface="Courier New" pitchFamily="49" charset="0"/>
              <a:buChar char="o"/>
            </a:pPr>
            <a:r>
              <a:rPr lang="en-US" sz="2800" b="1" u="sng" dirty="0" smtClean="0">
                <a:solidFill>
                  <a:srgbClr val="C00000"/>
                </a:solidFill>
              </a:rPr>
              <a:t>Problem Statement Due TUESDAY</a:t>
            </a:r>
          </a:p>
          <a:p>
            <a:pPr marL="914400" lvl="3" indent="-457200">
              <a:buFont typeface="Courier New" pitchFamily="49" charset="0"/>
              <a:buChar char="o"/>
            </a:pPr>
            <a:r>
              <a:rPr lang="en-US" sz="2800" dirty="0" smtClean="0">
                <a:solidFill>
                  <a:schemeClr val="tx2">
                    <a:lumMod val="50000"/>
                  </a:schemeClr>
                </a:solidFill>
              </a:rPr>
              <a:t>Use PROJECT FORMAT WRITE-UP for all sections</a:t>
            </a:r>
          </a:p>
          <a:p>
            <a:pPr marL="1371600" lvl="4" indent="-457200">
              <a:buFont typeface="Courier New" pitchFamily="49" charset="0"/>
              <a:buChar char="o"/>
            </a:pPr>
            <a:r>
              <a:rPr lang="en-US" sz="2800" dirty="0" smtClean="0">
                <a:solidFill>
                  <a:schemeClr val="tx2">
                    <a:lumMod val="50000"/>
                  </a:schemeClr>
                </a:solidFill>
              </a:rPr>
              <a:t>Problem Statement, Process, Solution, Evaluation</a:t>
            </a:r>
            <a:endParaRPr lang="en-US" sz="2800" dirty="0">
              <a:solidFill>
                <a:schemeClr val="tx2">
                  <a:lumMod val="50000"/>
                </a:schemeClr>
              </a:solidFill>
            </a:endParaRPr>
          </a:p>
          <a:p>
            <a:pPr marL="457200" lvl="1" indent="0">
              <a:buNone/>
            </a:pPr>
            <a:endParaRPr lang="en-US" dirty="0">
              <a:solidFill>
                <a:srgbClr val="003300"/>
              </a:solidFill>
              <a:effectLst>
                <a:outerShdw blurRad="38100" dist="38100" dir="2700000" algn="tl">
                  <a:srgbClr val="000000">
                    <a:alpha val="43137"/>
                  </a:srgbClr>
                </a:outerShdw>
              </a:effectLst>
            </a:endParaRPr>
          </a:p>
          <a:p>
            <a:endParaRPr lang="en-US" dirty="0">
              <a:solidFill>
                <a:srgbClr val="003300"/>
              </a:solidFill>
              <a:effectLst>
                <a:outerShdw blurRad="38100" dist="38100" dir="2700000" algn="tl">
                  <a:srgbClr val="000000">
                    <a:alpha val="43137"/>
                  </a:srgbClr>
                </a:outerShdw>
              </a:effectLst>
            </a:endParaRPr>
          </a:p>
          <a:p>
            <a:endParaRPr lang="en-US" dirty="0" smtClean="0">
              <a:solidFill>
                <a:srgbClr val="003300"/>
              </a:solidFill>
              <a:effectLst>
                <a:outerShdw blurRad="38100" dist="38100" dir="2700000" algn="tl">
                  <a:srgbClr val="000000">
                    <a:alpha val="43137"/>
                  </a:srgbClr>
                </a:outerShdw>
              </a:effectLst>
            </a:endParaRPr>
          </a:p>
          <a:p>
            <a:endParaRPr lang="en-US" dirty="0"/>
          </a:p>
        </p:txBody>
      </p:sp>
      <p:pic>
        <p:nvPicPr>
          <p:cNvPr id="21506" name="Picture 2" descr="C:\Users\dstarbu\AppData\Local\Microsoft\Windows\Temporary Internet Files\Content.IE5\GXCNT3Q0\MC90005614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1752600"/>
            <a:ext cx="2673866" cy="2758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42959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143000"/>
            <a:ext cx="8839200" cy="5562600"/>
          </a:xfrm>
        </p:spPr>
        <p:txBody>
          <a:bodyPr>
            <a:normAutofit fontScale="92500" lnSpcReduction="20000"/>
          </a:bodyPr>
          <a:lstStyle/>
          <a:p>
            <a:r>
              <a:rPr lang="en-US" b="1" dirty="0" smtClean="0">
                <a:solidFill>
                  <a:srgbClr val="C00000"/>
                </a:solidFill>
              </a:rPr>
              <a:t>HW DUE: Project PS</a:t>
            </a:r>
          </a:p>
          <a:p>
            <a:r>
              <a:rPr lang="en-US" b="1" dirty="0" smtClean="0">
                <a:solidFill>
                  <a:srgbClr val="C00000"/>
                </a:solidFill>
              </a:rPr>
              <a:t>HW: Pg. 276/ #1, 2, 5</a:t>
            </a:r>
          </a:p>
          <a:p>
            <a:r>
              <a:rPr lang="en-US" sz="2400" b="1" dirty="0" smtClean="0">
                <a:solidFill>
                  <a:srgbClr val="002060"/>
                </a:solidFill>
              </a:rPr>
              <a:t>Copy the CLASS OBJECTIVE in the CW Section of your binder:</a:t>
            </a:r>
          </a:p>
          <a:p>
            <a:pPr marL="0" indent="0">
              <a:buNone/>
            </a:pPr>
            <a:r>
              <a:rPr lang="en-US" sz="2400" b="1" dirty="0" smtClean="0">
                <a:latin typeface="Arial Black" pitchFamily="34" charset="0"/>
                <a:cs typeface="Aharoni" pitchFamily="2" charset="-79"/>
              </a:rPr>
              <a:t>Students will solve a system of 2 linear equations using a TABLE, GRAPH and ALGEBRAIC methods. </a:t>
            </a:r>
          </a:p>
          <a:p>
            <a:r>
              <a:rPr lang="en-US" sz="2400" b="1" dirty="0" smtClean="0">
                <a:solidFill>
                  <a:srgbClr val="002060"/>
                </a:solidFill>
              </a:rPr>
              <a:t>Complete the TABLE and GRAPH each equation on the same grid. Find the solution on the TABLE, GRAPH and prove it is correct using your EQUATIONS:</a:t>
            </a:r>
          </a:p>
          <a:p>
            <a:endParaRPr lang="en-US" sz="2400" b="1" dirty="0" smtClean="0">
              <a:solidFill>
                <a:srgbClr val="002060"/>
              </a:solidFill>
            </a:endParaRPr>
          </a:p>
          <a:p>
            <a:endParaRPr lang="en-US" sz="2400" b="1" dirty="0" smtClean="0">
              <a:solidFill>
                <a:srgbClr val="002060"/>
              </a:solidFill>
            </a:endParaRPr>
          </a:p>
          <a:p>
            <a:pPr marL="0" indent="0">
              <a:buNone/>
            </a:pPr>
            <a:r>
              <a:rPr lang="en-US" sz="2400" b="1" dirty="0" smtClean="0">
                <a:solidFill>
                  <a:srgbClr val="002060"/>
                </a:solidFill>
              </a:rPr>
              <a:t>				</a:t>
            </a:r>
            <a:endParaRPr lang="en-US" b="1" dirty="0" smtClean="0">
              <a:solidFill>
                <a:srgbClr val="002060"/>
              </a:solidFill>
            </a:endParaRPr>
          </a:p>
          <a:p>
            <a:pPr marL="0" indent="0">
              <a:buNone/>
            </a:pPr>
            <a:endParaRPr lang="en-US" b="1" dirty="0" smtClean="0">
              <a:solidFill>
                <a:srgbClr val="002060"/>
              </a:solidFill>
            </a:endParaRPr>
          </a:p>
          <a:p>
            <a:pPr marL="571500" lvl="1" indent="-457200">
              <a:buFont typeface="Arial" pitchFamily="34" charset="0"/>
              <a:buChar char="•"/>
            </a:pPr>
            <a:r>
              <a:rPr lang="en-US" b="1" dirty="0" smtClean="0">
                <a:solidFill>
                  <a:srgbClr val="002060"/>
                </a:solidFill>
              </a:rPr>
              <a:t>Project</a:t>
            </a:r>
          </a:p>
          <a:p>
            <a:pPr marL="971550" lvl="2" indent="-457200"/>
            <a:r>
              <a:rPr lang="en-US" sz="3200" b="1" dirty="0" smtClean="0">
                <a:solidFill>
                  <a:schemeClr val="accent2">
                    <a:lumMod val="50000"/>
                  </a:schemeClr>
                </a:solidFill>
              </a:rPr>
              <a:t>‘Basic Student Budget’</a:t>
            </a:r>
          </a:p>
          <a:p>
            <a:pPr marL="971550" lvl="2" indent="-457200"/>
            <a:r>
              <a:rPr lang="en-US" sz="3200" b="1" dirty="0" smtClean="0">
                <a:solidFill>
                  <a:schemeClr val="accent2">
                    <a:lumMod val="50000"/>
                  </a:schemeClr>
                </a:solidFill>
              </a:rPr>
              <a:t>Due Monday JAN. 26</a:t>
            </a:r>
          </a:p>
        </p:txBody>
      </p:sp>
      <p:graphicFrame>
        <p:nvGraphicFramePr>
          <p:cNvPr id="4" name="Table 3"/>
          <p:cNvGraphicFramePr>
            <a:graphicFrameLocks noGrp="1"/>
          </p:cNvGraphicFramePr>
          <p:nvPr>
            <p:extLst>
              <p:ext uri="{D42A27DB-BD31-4B8C-83A1-F6EECF244321}">
                <p14:modId xmlns:p14="http://schemas.microsoft.com/office/powerpoint/2010/main" val="3464558437"/>
              </p:ext>
            </p:extLst>
          </p:nvPr>
        </p:nvGraphicFramePr>
        <p:xfrm>
          <a:off x="152400" y="3886200"/>
          <a:ext cx="8839201" cy="1107440"/>
        </p:xfrm>
        <a:graphic>
          <a:graphicData uri="http://schemas.openxmlformats.org/drawingml/2006/table">
            <a:tbl>
              <a:tblPr firstRow="1" bandRow="1">
                <a:tableStyleId>{5940675A-B579-460E-94D1-54222C63F5DA}</a:tableStyleId>
              </a:tblPr>
              <a:tblGrid>
                <a:gridCol w="1262743"/>
                <a:gridCol w="1262743"/>
                <a:gridCol w="1262743"/>
                <a:gridCol w="1262743"/>
                <a:gridCol w="1262743"/>
                <a:gridCol w="1262743"/>
                <a:gridCol w="1262743"/>
              </a:tblGrid>
              <a:tr h="325120">
                <a:tc>
                  <a:txBody>
                    <a:bodyPr/>
                    <a:lstStyle/>
                    <a:p>
                      <a:pPr algn="ctr"/>
                      <a:r>
                        <a:rPr lang="en-US" dirty="0" smtClean="0"/>
                        <a:t>X</a:t>
                      </a:r>
                      <a:endParaRPr lang="en-US" dirty="0"/>
                    </a:p>
                  </a:txBody>
                  <a:tcPr/>
                </a:tc>
                <a:tc>
                  <a:txBody>
                    <a:bodyPr/>
                    <a:lstStyle/>
                    <a:p>
                      <a:pPr algn="ctr"/>
                      <a:r>
                        <a:rPr lang="en-US" dirty="0" smtClean="0"/>
                        <a:t>-6</a:t>
                      </a:r>
                      <a:endParaRPr lang="en-US" dirty="0"/>
                    </a:p>
                  </a:txBody>
                  <a:tcPr/>
                </a:tc>
                <a:tc>
                  <a:txBody>
                    <a:bodyPr/>
                    <a:lstStyle/>
                    <a:p>
                      <a:pPr algn="ctr"/>
                      <a:r>
                        <a:rPr lang="en-US" dirty="0" smtClean="0"/>
                        <a:t>-4</a:t>
                      </a:r>
                      <a:endParaRPr lang="en-US" dirty="0"/>
                    </a:p>
                  </a:txBody>
                  <a:tcPr/>
                </a:tc>
                <a:tc>
                  <a:txBody>
                    <a:bodyPr/>
                    <a:lstStyle/>
                    <a:p>
                      <a:pPr algn="ctr"/>
                      <a:r>
                        <a:rPr lang="en-US" dirty="0" smtClean="0"/>
                        <a:t>-2</a:t>
                      </a:r>
                      <a:endParaRPr lang="en-US" dirty="0"/>
                    </a:p>
                  </a:txBody>
                  <a:tcPr/>
                </a:tc>
                <a:tc>
                  <a:txBody>
                    <a:bodyPr/>
                    <a:lstStyle/>
                    <a:p>
                      <a:pPr algn="ctr"/>
                      <a:r>
                        <a:rPr lang="en-US" dirty="0" smtClean="0"/>
                        <a:t>0</a:t>
                      </a:r>
                      <a:endParaRPr lang="en-US" dirty="0"/>
                    </a:p>
                  </a:txBody>
                  <a:tcPr/>
                </a:tc>
                <a:tc>
                  <a:txBody>
                    <a:bodyPr/>
                    <a:lstStyle/>
                    <a:p>
                      <a:pPr algn="ctr"/>
                      <a:r>
                        <a:rPr lang="en-US" dirty="0" smtClean="0"/>
                        <a:t>2</a:t>
                      </a:r>
                      <a:endParaRPr lang="en-US" dirty="0"/>
                    </a:p>
                  </a:txBody>
                  <a:tcPr/>
                </a:tc>
                <a:tc>
                  <a:txBody>
                    <a:bodyPr/>
                    <a:lstStyle/>
                    <a:p>
                      <a:pPr algn="ctr"/>
                      <a:r>
                        <a:rPr lang="en-US" dirty="0" smtClean="0"/>
                        <a:t>4</a:t>
                      </a:r>
                      <a:endParaRPr lang="en-US" dirty="0"/>
                    </a:p>
                  </a:txBody>
                  <a:tcPr/>
                </a:tc>
              </a:tr>
              <a:tr h="370840">
                <a:tc>
                  <a:txBody>
                    <a:bodyPr/>
                    <a:lstStyle/>
                    <a:p>
                      <a:pPr algn="ctr"/>
                      <a:r>
                        <a:rPr lang="en-US" sz="1800" b="1" dirty="0" smtClean="0">
                          <a:solidFill>
                            <a:srgbClr val="002060"/>
                          </a:solidFill>
                        </a:rPr>
                        <a:t>y = 7x – 15 </a:t>
                      </a:r>
                      <a:endParaRPr lang="en-US" dirty="0"/>
                    </a:p>
                  </a:txBody>
                  <a:tcPr/>
                </a:tc>
                <a:tc>
                  <a:txBody>
                    <a:bodyPr/>
                    <a:lstStyle/>
                    <a:p>
                      <a:pPr algn="ctr"/>
                      <a:endParaRPr lang="en-US" dirty="0"/>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tc>
                <a:tc>
                  <a:txBody>
                    <a:bodyPr/>
                    <a:lstStyle/>
                    <a:p>
                      <a:pPr algn="ctr"/>
                      <a:endParaRPr lang="en-US"/>
                    </a:p>
                  </a:txBody>
                  <a:tcPr/>
                </a:tc>
                <a:tc>
                  <a:txBody>
                    <a:bodyPr/>
                    <a:lstStyle/>
                    <a:p>
                      <a:pPr algn="ctr"/>
                      <a:endParaRPr lang="en-US"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002060"/>
                          </a:solidFill>
                        </a:rPr>
                        <a:t>y = 15x + 17</a:t>
                      </a:r>
                      <a:endParaRPr lang="en-US" sz="1600" dirty="0"/>
                    </a:p>
                  </a:txBody>
                  <a:tcPr/>
                </a:tc>
                <a:tc>
                  <a:txBody>
                    <a:bodyPr/>
                    <a:lstStyle/>
                    <a:p>
                      <a:pPr algn="ctr"/>
                      <a:endParaRPr lang="en-US" dirty="0"/>
                    </a:p>
                  </a:txBody>
                  <a:tcPr/>
                </a:tc>
                <a:tc>
                  <a:txBody>
                    <a:bodyPr/>
                    <a:lstStyle/>
                    <a:p>
                      <a:pPr algn="ctr"/>
                      <a:endParaRPr lang="en-US"/>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Tree>
    <p:extLst>
      <p:ext uri="{BB962C8B-B14F-4D97-AF65-F5344CB8AC3E}">
        <p14:creationId xmlns:p14="http://schemas.microsoft.com/office/powerpoint/2010/main" val="358232327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534400" cy="5105400"/>
          </a:xfrm>
        </p:spPr>
        <p:txBody>
          <a:bodyPr/>
          <a:lstStyle/>
          <a:p>
            <a:r>
              <a:rPr lang="en-US" b="1" dirty="0" smtClean="0">
                <a:solidFill>
                  <a:srgbClr val="002060"/>
                </a:solidFill>
              </a:rPr>
              <a:t>Partner QUIZ</a:t>
            </a:r>
          </a:p>
          <a:p>
            <a:pPr lvl="1"/>
            <a:r>
              <a:rPr lang="en-US" b="1" dirty="0" smtClean="0">
                <a:solidFill>
                  <a:srgbClr val="002060"/>
                </a:solidFill>
              </a:rPr>
              <a:t>‘The Big Buy’</a:t>
            </a:r>
          </a:p>
          <a:p>
            <a:pPr lvl="2"/>
            <a:r>
              <a:rPr lang="en-US" b="1" dirty="0" smtClean="0">
                <a:solidFill>
                  <a:srgbClr val="002060"/>
                </a:solidFill>
              </a:rPr>
              <a:t>2- Equations</a:t>
            </a:r>
          </a:p>
          <a:p>
            <a:pPr lvl="2"/>
            <a:r>
              <a:rPr lang="en-US" b="1" dirty="0" smtClean="0">
                <a:solidFill>
                  <a:srgbClr val="002060"/>
                </a:solidFill>
              </a:rPr>
              <a:t>2- Tables</a:t>
            </a:r>
          </a:p>
          <a:p>
            <a:pPr lvl="2"/>
            <a:r>
              <a:rPr lang="en-US" b="1" dirty="0" smtClean="0">
                <a:solidFill>
                  <a:srgbClr val="002060"/>
                </a:solidFill>
              </a:rPr>
              <a:t>2-Graphs</a:t>
            </a:r>
          </a:p>
          <a:p>
            <a:pPr lvl="2"/>
            <a:r>
              <a:rPr lang="en-US" b="1" dirty="0" smtClean="0">
                <a:solidFill>
                  <a:srgbClr val="002060"/>
                </a:solidFill>
              </a:rPr>
              <a:t>Solving using equations for 3 Questions w/ Summary Sentence</a:t>
            </a:r>
          </a:p>
          <a:p>
            <a:pPr marL="571500" lvl="1" indent="-457200">
              <a:buFont typeface="Arial" pitchFamily="34" charset="0"/>
              <a:buChar char="•"/>
            </a:pPr>
            <a:r>
              <a:rPr lang="en-US" b="1" dirty="0" smtClean="0">
                <a:solidFill>
                  <a:srgbClr val="002060"/>
                </a:solidFill>
              </a:rPr>
              <a:t>Project</a:t>
            </a:r>
          </a:p>
          <a:p>
            <a:pPr marL="971550" lvl="2" indent="-457200"/>
            <a:r>
              <a:rPr lang="en-US" sz="3200" b="1" dirty="0" smtClean="0">
                <a:solidFill>
                  <a:schemeClr val="accent2">
                    <a:lumMod val="50000"/>
                  </a:schemeClr>
                </a:solidFill>
              </a:rPr>
              <a:t>‘Basic Student Budget’</a:t>
            </a:r>
          </a:p>
          <a:p>
            <a:pPr marL="971550" lvl="2" indent="-457200"/>
            <a:r>
              <a:rPr lang="en-US" sz="3200" b="1" dirty="0" smtClean="0">
                <a:solidFill>
                  <a:schemeClr val="accent2">
                    <a:lumMod val="50000"/>
                  </a:schemeClr>
                </a:solidFill>
              </a:rPr>
              <a:t>Due Monday JAN. 27</a:t>
            </a:r>
          </a:p>
        </p:txBody>
      </p:sp>
      <p:pic>
        <p:nvPicPr>
          <p:cNvPr id="21506" name="Picture 2" descr="C:\Users\dstarbu\AppData\Local\Microsoft\Windows\Temporary Internet Files\Content.IE5\AECW5UFU\MC9002402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838200"/>
            <a:ext cx="3040852" cy="3084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77461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371600"/>
            <a:ext cx="8839200" cy="5334000"/>
          </a:xfrm>
        </p:spPr>
        <p:txBody>
          <a:bodyPr>
            <a:normAutofit fontScale="92500" lnSpcReduction="20000"/>
          </a:bodyPr>
          <a:lstStyle/>
          <a:p>
            <a:pPr marL="971550" lvl="2" indent="-457200"/>
            <a:r>
              <a:rPr lang="en-US" sz="3200" b="1" dirty="0" smtClean="0">
                <a:solidFill>
                  <a:schemeClr val="accent2">
                    <a:lumMod val="50000"/>
                  </a:schemeClr>
                </a:solidFill>
              </a:rPr>
              <a:t>Project ‘Basic </a:t>
            </a:r>
            <a:r>
              <a:rPr lang="en-US" sz="3200" b="1" dirty="0">
                <a:solidFill>
                  <a:schemeClr val="accent2">
                    <a:lumMod val="50000"/>
                  </a:schemeClr>
                </a:solidFill>
              </a:rPr>
              <a:t>Student Budget’</a:t>
            </a:r>
          </a:p>
          <a:p>
            <a:pPr marL="971550" lvl="2" indent="-457200"/>
            <a:r>
              <a:rPr lang="en-US" sz="3200" b="1" dirty="0">
                <a:solidFill>
                  <a:schemeClr val="accent2">
                    <a:lumMod val="50000"/>
                  </a:schemeClr>
                </a:solidFill>
              </a:rPr>
              <a:t>Due Monday JAN. 27</a:t>
            </a:r>
          </a:p>
          <a:p>
            <a:r>
              <a:rPr lang="en-US" dirty="0" smtClean="0"/>
              <a:t>Solve the SYSTEMS of EQUATIONS using your calculator’s TABLE, GRAPH and then solve using the ‘y=‘ method. Be sure to solve for ‘x’ </a:t>
            </a:r>
            <a:r>
              <a:rPr lang="en-US" b="1" u="sng" dirty="0" smtClean="0"/>
              <a:t>and</a:t>
            </a:r>
            <a:r>
              <a:rPr lang="en-US" dirty="0" smtClean="0"/>
              <a:t> ‘y’:</a:t>
            </a:r>
          </a:p>
          <a:p>
            <a:pPr marL="0" indent="0">
              <a:buNone/>
            </a:pPr>
            <a:endParaRPr lang="en-US" dirty="0" smtClean="0"/>
          </a:p>
          <a:p>
            <a:pPr marL="0" indent="0">
              <a:buNone/>
            </a:pPr>
            <a:r>
              <a:rPr lang="en-US" dirty="0" smtClean="0"/>
              <a:t>1. 					2.	</a:t>
            </a:r>
          </a:p>
          <a:p>
            <a:pPr marL="0" indent="0">
              <a:buNone/>
            </a:pPr>
            <a:r>
              <a:rPr lang="en-US" dirty="0"/>
              <a:t>	</a:t>
            </a:r>
            <a:r>
              <a:rPr lang="en-US" sz="3900" dirty="0" smtClean="0"/>
              <a:t>y = 3x – 5 			y = 8x – 3</a:t>
            </a:r>
          </a:p>
          <a:p>
            <a:pPr marL="0" indent="0">
              <a:buNone/>
            </a:pPr>
            <a:r>
              <a:rPr lang="en-US" sz="3900" dirty="0"/>
              <a:t>	</a:t>
            </a:r>
            <a:r>
              <a:rPr lang="en-US" sz="3900" dirty="0" smtClean="0"/>
              <a:t>y = 7x + 7				y = 5x – 24</a:t>
            </a:r>
          </a:p>
          <a:p>
            <a:pPr marL="0" indent="0">
              <a:buNone/>
            </a:pPr>
            <a:endParaRPr lang="en-US" dirty="0" smtClean="0"/>
          </a:p>
          <a:p>
            <a:pPr marL="0" indent="0">
              <a:buNone/>
            </a:pPr>
            <a:r>
              <a:rPr lang="en-US" dirty="0" smtClean="0"/>
              <a:t>				</a:t>
            </a:r>
          </a:p>
          <a:p>
            <a:endParaRPr lang="en-US" dirty="0"/>
          </a:p>
          <a:p>
            <a:pPr marL="0" indent="0">
              <a:buNone/>
            </a:pPr>
            <a:endParaRPr lang="en-US" dirty="0"/>
          </a:p>
        </p:txBody>
      </p:sp>
    </p:spTree>
    <p:extLst>
      <p:ext uri="{BB962C8B-B14F-4D97-AF65-F5344CB8AC3E}">
        <p14:creationId xmlns:p14="http://schemas.microsoft.com/office/powerpoint/2010/main" val="79150390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this…..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900865597"/>
              </p:ext>
            </p:extLst>
          </p:nvPr>
        </p:nvGraphicFramePr>
        <p:xfrm>
          <a:off x="2017059" y="1905000"/>
          <a:ext cx="4215653" cy="2514600"/>
        </p:xfrm>
        <a:graphic>
          <a:graphicData uri="http://schemas.openxmlformats.org/presentationml/2006/ole">
            <mc:AlternateContent xmlns:mc="http://schemas.openxmlformats.org/markup-compatibility/2006">
              <mc:Choice xmlns:v="urn:schemas-microsoft-com:vml" Requires="v">
                <p:oleObj spid="_x0000_s20690" name="Equation" r:id="rId3" imgW="723600" imgH="431640" progId="Equation.DSMT4">
                  <p:embed/>
                </p:oleObj>
              </mc:Choice>
              <mc:Fallback>
                <p:oleObj name="Equation" r:id="rId3" imgW="723600" imgH="431640" progId="Equation.DSMT4">
                  <p:embed/>
                  <p:pic>
                    <p:nvPicPr>
                      <p:cNvPr id="0" name=""/>
                      <p:cNvPicPr/>
                      <p:nvPr/>
                    </p:nvPicPr>
                    <p:blipFill>
                      <a:blip r:embed="rId4"/>
                      <a:stretch>
                        <a:fillRect/>
                      </a:stretch>
                    </p:blipFill>
                    <p:spPr>
                      <a:xfrm>
                        <a:off x="2017059" y="1905000"/>
                        <a:ext cx="4215653" cy="2514600"/>
                      </a:xfrm>
                      <a:prstGeom prst="rect">
                        <a:avLst/>
                      </a:prstGeom>
                    </p:spPr>
                  </p:pic>
                </p:oleObj>
              </mc:Fallback>
            </mc:AlternateContent>
          </a:graphicData>
        </a:graphic>
      </p:graphicFrame>
    </p:spTree>
    <p:extLst>
      <p:ext uri="{BB962C8B-B14F-4D97-AF65-F5344CB8AC3E}">
        <p14:creationId xmlns:p14="http://schemas.microsoft.com/office/powerpoint/2010/main" val="276023471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Algebra I</a:t>
            </a:r>
            <a:endParaRPr lang="en-US"/>
          </a:p>
        </p:txBody>
      </p:sp>
      <p:sp>
        <p:nvSpPr>
          <p:cNvPr id="3" name="Content Placeholder 2"/>
          <p:cNvSpPr>
            <a:spLocks noGrp="1"/>
          </p:cNvSpPr>
          <p:nvPr>
            <p:ph idx="1"/>
          </p:nvPr>
        </p:nvSpPr>
        <p:spPr>
          <a:xfrm>
            <a:off x="228600" y="1600200"/>
            <a:ext cx="8763000" cy="5105400"/>
          </a:xfrm>
        </p:spPr>
        <p:txBody>
          <a:bodyPr/>
          <a:lstStyle/>
          <a:p>
            <a:pPr marL="571500" lvl="1" indent="-457200">
              <a:buFont typeface="Arial" pitchFamily="34" charset="0"/>
              <a:buChar char="•"/>
            </a:pPr>
            <a:r>
              <a:rPr lang="en-US" sz="3600" b="1" dirty="0" smtClean="0">
                <a:solidFill>
                  <a:schemeClr val="bg2">
                    <a:lumMod val="10000"/>
                  </a:schemeClr>
                </a:solidFill>
              </a:rPr>
              <a:t>Project - </a:t>
            </a:r>
            <a:r>
              <a:rPr lang="en-US" sz="3200" b="1" dirty="0" smtClean="0">
                <a:solidFill>
                  <a:schemeClr val="bg2">
                    <a:lumMod val="10000"/>
                  </a:schemeClr>
                </a:solidFill>
              </a:rPr>
              <a:t>‘Basic </a:t>
            </a:r>
            <a:r>
              <a:rPr lang="en-US" sz="3200" b="1" dirty="0">
                <a:solidFill>
                  <a:schemeClr val="bg2">
                    <a:lumMod val="10000"/>
                  </a:schemeClr>
                </a:solidFill>
              </a:rPr>
              <a:t>Student </a:t>
            </a:r>
            <a:r>
              <a:rPr lang="en-US" sz="3200" b="1" dirty="0" smtClean="0">
                <a:solidFill>
                  <a:schemeClr val="bg2">
                    <a:lumMod val="10000"/>
                  </a:schemeClr>
                </a:solidFill>
              </a:rPr>
              <a:t>Budget’ - Due </a:t>
            </a:r>
            <a:r>
              <a:rPr lang="en-US" sz="3200" b="1" u="sng" dirty="0" smtClean="0">
                <a:solidFill>
                  <a:schemeClr val="bg2">
                    <a:lumMod val="10000"/>
                  </a:schemeClr>
                </a:solidFill>
              </a:rPr>
              <a:t>TODAY</a:t>
            </a:r>
          </a:p>
          <a:p>
            <a:pPr marL="457200" lvl="2" indent="-457200"/>
            <a:r>
              <a:rPr lang="en-US" sz="3600" b="1" dirty="0" smtClean="0">
                <a:solidFill>
                  <a:srgbClr val="C00000"/>
                </a:solidFill>
              </a:rPr>
              <a:t>HW: Pg. 285/ # 1-6 Due WED., THURS.</a:t>
            </a:r>
          </a:p>
          <a:p>
            <a:pPr marL="457200" lvl="2" indent="-457200"/>
            <a:r>
              <a:rPr lang="en-US" sz="3600" b="1" dirty="0">
                <a:solidFill>
                  <a:schemeClr val="accent1">
                    <a:lumMod val="50000"/>
                  </a:schemeClr>
                </a:solidFill>
              </a:rPr>
              <a:t>Test </a:t>
            </a:r>
            <a:r>
              <a:rPr lang="en-US" sz="3600" b="1" dirty="0" smtClean="0">
                <a:solidFill>
                  <a:schemeClr val="accent1">
                    <a:lumMod val="50000"/>
                  </a:schemeClr>
                </a:solidFill>
              </a:rPr>
              <a:t>WEDNESDAY/THURSDAY</a:t>
            </a:r>
          </a:p>
          <a:p>
            <a:pPr marL="457200" lvl="2" indent="-457200"/>
            <a:r>
              <a:rPr lang="en-US" sz="3600" b="1" dirty="0" smtClean="0">
                <a:solidFill>
                  <a:schemeClr val="accent1">
                    <a:lumMod val="50000"/>
                  </a:schemeClr>
                </a:solidFill>
              </a:rPr>
              <a:t>Binder/Note Check Wed., Thurs.</a:t>
            </a:r>
            <a:endParaRPr lang="en-US" sz="3600" b="1" dirty="0" smtClean="0">
              <a:solidFill>
                <a:srgbClr val="C00000"/>
              </a:solidFill>
            </a:endParaRPr>
          </a:p>
          <a:p>
            <a:pPr marL="457200" lvl="2" indent="-457200"/>
            <a:r>
              <a:rPr lang="en-US" sz="3600" b="1" dirty="0" smtClean="0">
                <a:solidFill>
                  <a:srgbClr val="003300"/>
                </a:solidFill>
              </a:rPr>
              <a:t>‘Did You Hear…..’ </a:t>
            </a:r>
            <a:r>
              <a:rPr lang="en-US" sz="3600" b="1" dirty="0" err="1" smtClean="0">
                <a:solidFill>
                  <a:srgbClr val="003300"/>
                </a:solidFill>
              </a:rPr>
              <a:t>WSheet</a:t>
            </a:r>
            <a:endParaRPr lang="en-US" sz="3600" b="1" dirty="0" smtClean="0">
              <a:solidFill>
                <a:srgbClr val="003300"/>
              </a:solidFill>
            </a:endParaRPr>
          </a:p>
          <a:p>
            <a:pPr marL="914400" lvl="3" indent="-457200"/>
            <a:r>
              <a:rPr lang="en-US" sz="3200" b="1" dirty="0" smtClean="0">
                <a:solidFill>
                  <a:srgbClr val="003300"/>
                </a:solidFill>
              </a:rPr>
              <a:t>Solving using SUBSTITUTION</a:t>
            </a:r>
          </a:p>
          <a:p>
            <a:pPr marL="914400" lvl="3" indent="-457200"/>
            <a:r>
              <a:rPr lang="en-US" sz="3200" b="1" dirty="0" smtClean="0">
                <a:solidFill>
                  <a:srgbClr val="003300"/>
                </a:solidFill>
              </a:rPr>
              <a:t>You need your </a:t>
            </a:r>
            <a:r>
              <a:rPr lang="en-US" sz="3200" b="1" dirty="0" smtClean="0">
                <a:solidFill>
                  <a:srgbClr val="FFC000"/>
                </a:solidFill>
                <a:effectLst>
                  <a:outerShdw blurRad="38100" dist="38100" dir="2700000" algn="tl">
                    <a:srgbClr val="000000">
                      <a:alpha val="43137"/>
                    </a:srgbClr>
                  </a:outerShdw>
                </a:effectLst>
              </a:rPr>
              <a:t>NOTES</a:t>
            </a:r>
            <a:r>
              <a:rPr lang="en-US" sz="3200" b="1" dirty="0" smtClean="0">
                <a:solidFill>
                  <a:srgbClr val="003300"/>
                </a:solidFill>
              </a:rPr>
              <a:t> on Solving Systems of Equations</a:t>
            </a:r>
          </a:p>
          <a:p>
            <a:pPr marL="457200" lvl="3" indent="0">
              <a:buNone/>
            </a:pPr>
            <a:endParaRPr lang="en-US" sz="3200" b="1" dirty="0" smtClean="0">
              <a:solidFill>
                <a:srgbClr val="003300"/>
              </a:solidFill>
            </a:endParaRPr>
          </a:p>
        </p:txBody>
      </p:sp>
      <p:pic>
        <p:nvPicPr>
          <p:cNvPr id="21507" name="Picture 3" descr="C:\Users\dstarbu\AppData\Local\Microsoft\Windows\Temporary Internet Files\Content.IE5\2PUEW0UN\MC90005691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4111891"/>
            <a:ext cx="2534747" cy="1501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23858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b="1" dirty="0" smtClean="0">
                <a:solidFill>
                  <a:schemeClr val="tx2">
                    <a:lumMod val="50000"/>
                  </a:schemeClr>
                </a:solidFill>
              </a:rPr>
              <a:t>Test TODAY – Systems of Equations</a:t>
            </a:r>
          </a:p>
          <a:p>
            <a:r>
              <a:rPr lang="en-US" b="1" dirty="0" smtClean="0">
                <a:solidFill>
                  <a:srgbClr val="003300"/>
                </a:solidFill>
              </a:rPr>
              <a:t>Binder, Notes, Textbook Check</a:t>
            </a:r>
          </a:p>
          <a:p>
            <a:pPr marL="457200" lvl="2" indent="-457200"/>
            <a:r>
              <a:rPr lang="en-US" sz="3600" b="1" dirty="0">
                <a:solidFill>
                  <a:srgbClr val="C00000"/>
                </a:solidFill>
              </a:rPr>
              <a:t>HW: Pg. 285/ # 1-6 Due </a:t>
            </a:r>
            <a:r>
              <a:rPr lang="en-US" sz="3600" b="1" dirty="0" smtClean="0">
                <a:solidFill>
                  <a:srgbClr val="C00000"/>
                </a:solidFill>
              </a:rPr>
              <a:t>Friday</a:t>
            </a:r>
            <a:endParaRPr lang="en-US" sz="3600" b="1" dirty="0">
              <a:solidFill>
                <a:srgbClr val="C00000"/>
              </a:solidFill>
            </a:endParaRPr>
          </a:p>
        </p:txBody>
      </p:sp>
      <p:pic>
        <p:nvPicPr>
          <p:cNvPr id="22530" name="Picture 2" descr="C:\Users\dstarbu\AppData\Local\Microsoft\Windows\Temporary Internet Files\Content.IE5\GXCNT3Q0\MC9004107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3411648"/>
            <a:ext cx="2645121" cy="3446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88032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pic>
        <p:nvPicPr>
          <p:cNvPr id="21506" name="Picture 2" descr="C:\Users\dstarbu\AppData\Local\Microsoft\Windows\Temporary Internet Files\Content.IE5\GXCNT3Q0\MP90044233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6651" y="2933700"/>
            <a:ext cx="2725949" cy="3771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1600200"/>
            <a:ext cx="8229600" cy="4876800"/>
          </a:xfrm>
        </p:spPr>
        <p:txBody>
          <a:bodyPr/>
          <a:lstStyle/>
          <a:p>
            <a:pPr marL="342900" lvl="2" indent="-342900"/>
            <a:r>
              <a:rPr lang="en-US" sz="3600" b="1" dirty="0" smtClean="0">
                <a:solidFill>
                  <a:srgbClr val="C00000"/>
                </a:solidFill>
              </a:rPr>
              <a:t>HW DUE: </a:t>
            </a:r>
            <a:r>
              <a:rPr lang="en-US" sz="3600" b="1" dirty="0">
                <a:solidFill>
                  <a:srgbClr val="C00000"/>
                </a:solidFill>
              </a:rPr>
              <a:t>Pg. 285/ # </a:t>
            </a:r>
            <a:r>
              <a:rPr lang="en-US" sz="3600" b="1" dirty="0" smtClean="0">
                <a:solidFill>
                  <a:srgbClr val="C00000"/>
                </a:solidFill>
              </a:rPr>
              <a:t>1-6.</a:t>
            </a:r>
            <a:endParaRPr lang="en-US" sz="3600" b="1" dirty="0">
              <a:solidFill>
                <a:srgbClr val="C00000"/>
              </a:solidFill>
            </a:endParaRPr>
          </a:p>
          <a:p>
            <a:pPr marL="0" indent="0">
              <a:buNone/>
            </a:pPr>
            <a:r>
              <a:rPr lang="en-US" b="1" dirty="0" smtClean="0"/>
              <a:t>Copy the CLASS OBJECTIVE in the CW Section of your binder:</a:t>
            </a:r>
          </a:p>
          <a:p>
            <a:pPr marL="0" indent="0">
              <a:buNone/>
            </a:pPr>
            <a:r>
              <a:rPr lang="en-US" b="1" dirty="0" smtClean="0">
                <a:latin typeface="Aharoni" pitchFamily="2" charset="-79"/>
                <a:cs typeface="Aharoni" pitchFamily="2" charset="-79"/>
              </a:rPr>
              <a:t>Students will set up and solve equations using SUBSTITUTION and ELIMINATION.</a:t>
            </a:r>
          </a:p>
          <a:p>
            <a:pPr marL="0" indent="0">
              <a:buNone/>
            </a:pPr>
            <a:r>
              <a:rPr lang="en-US" b="1" dirty="0" smtClean="0"/>
              <a:t>Solving using ELIMINATION</a:t>
            </a:r>
          </a:p>
          <a:p>
            <a:pPr lvl="1"/>
            <a:r>
              <a:rPr lang="en-US" dirty="0" smtClean="0">
                <a:solidFill>
                  <a:srgbClr val="FFC000"/>
                </a:solidFill>
                <a:effectLst>
                  <a:outerShdw blurRad="38100" dist="38100" dir="2700000" algn="tl">
                    <a:srgbClr val="000000">
                      <a:alpha val="43137"/>
                    </a:srgbClr>
                  </a:outerShdw>
                </a:effectLst>
              </a:rPr>
              <a:t>Notes</a:t>
            </a:r>
          </a:p>
          <a:p>
            <a:pPr lvl="1"/>
            <a:r>
              <a:rPr lang="en-US" b="1" dirty="0" smtClean="0">
                <a:solidFill>
                  <a:srgbClr val="003300"/>
                </a:solidFill>
                <a:latin typeface="Aharoni" pitchFamily="2" charset="-79"/>
                <a:cs typeface="Aharoni" pitchFamily="2" charset="-79"/>
              </a:rPr>
              <a:t>Finish ‘GHOST’, ‘Did You Hear…’ </a:t>
            </a:r>
            <a:r>
              <a:rPr lang="en-US" b="1" dirty="0" err="1" smtClean="0">
                <a:solidFill>
                  <a:srgbClr val="003300"/>
                </a:solidFill>
                <a:latin typeface="Aharoni" pitchFamily="2" charset="-79"/>
                <a:cs typeface="Aharoni" pitchFamily="2" charset="-79"/>
              </a:rPr>
              <a:t>WSheet</a:t>
            </a:r>
            <a:endParaRPr lang="en-US" b="1" dirty="0">
              <a:solidFill>
                <a:srgbClr val="003300"/>
              </a:solidFill>
              <a:latin typeface="Aharoni" pitchFamily="2" charset="-79"/>
              <a:cs typeface="Aharoni" pitchFamily="2" charset="-79"/>
            </a:endParaRPr>
          </a:p>
        </p:txBody>
      </p:sp>
    </p:spTree>
    <p:extLst>
      <p:ext uri="{BB962C8B-B14F-4D97-AF65-F5344CB8AC3E}">
        <p14:creationId xmlns:p14="http://schemas.microsoft.com/office/powerpoint/2010/main" val="28079079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002060"/>
                </a:solidFill>
              </a:rPr>
              <a:t>Test TODAY</a:t>
            </a:r>
          </a:p>
          <a:p>
            <a:r>
              <a:rPr lang="en-US" b="1" dirty="0">
                <a:solidFill>
                  <a:srgbClr val="C00000"/>
                </a:solidFill>
              </a:rPr>
              <a:t>HW: Pg. 285/ # 1-6 Due </a:t>
            </a:r>
            <a:r>
              <a:rPr lang="en-US" b="1" dirty="0" smtClean="0">
                <a:solidFill>
                  <a:srgbClr val="C00000"/>
                </a:solidFill>
              </a:rPr>
              <a:t>TODAY</a:t>
            </a:r>
          </a:p>
          <a:p>
            <a:endParaRPr lang="en-US" dirty="0"/>
          </a:p>
        </p:txBody>
      </p:sp>
      <p:pic>
        <p:nvPicPr>
          <p:cNvPr id="22530" name="Picture 2" descr="C:\Users\dstarbu\AppData\Local\Microsoft\Windows\Temporary Internet Files\Content.IE5\2PUEW0UN\MC90008862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2895600"/>
            <a:ext cx="2781233" cy="314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73060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371600"/>
            <a:ext cx="8991600" cy="5334000"/>
          </a:xfrm>
        </p:spPr>
        <p:txBody>
          <a:bodyPr>
            <a:normAutofit fontScale="85000" lnSpcReduction="10000"/>
          </a:bodyPr>
          <a:lstStyle/>
          <a:p>
            <a:r>
              <a:rPr lang="en-US" dirty="0" smtClean="0"/>
              <a:t>‘Ghost’ </a:t>
            </a:r>
            <a:r>
              <a:rPr lang="en-US" dirty="0" err="1" smtClean="0"/>
              <a:t>WSheet</a:t>
            </a:r>
            <a:r>
              <a:rPr lang="en-US" dirty="0" smtClean="0"/>
              <a:t> Graded Today</a:t>
            </a:r>
          </a:p>
          <a:p>
            <a:r>
              <a:rPr lang="en-US" dirty="0" smtClean="0">
                <a:solidFill>
                  <a:srgbClr val="003300"/>
                </a:solidFill>
              </a:rPr>
              <a:t>Copy the CLASS OBJECTIVE in the CW Section of your Binder:</a:t>
            </a:r>
          </a:p>
          <a:p>
            <a:pPr marL="0" indent="0">
              <a:buNone/>
            </a:pPr>
            <a:r>
              <a:rPr lang="en-US" b="1" dirty="0" smtClean="0"/>
              <a:t>Students will WRITE and SOLVE systems of </a:t>
            </a:r>
          </a:p>
          <a:p>
            <a:pPr marL="0" indent="0">
              <a:buNone/>
            </a:pPr>
            <a:r>
              <a:rPr lang="en-US" b="1" dirty="0" smtClean="0"/>
              <a:t>Linear Equations using TABLES, GRAPHS and EQUATIONS. </a:t>
            </a:r>
          </a:p>
          <a:p>
            <a:pPr marL="0" indent="0">
              <a:buNone/>
            </a:pPr>
            <a:endParaRPr lang="en-US" b="1" dirty="0"/>
          </a:p>
          <a:p>
            <a:pPr marL="0" indent="0">
              <a:buNone/>
            </a:pPr>
            <a:r>
              <a:rPr lang="en-US" b="1" dirty="0" smtClean="0">
                <a:solidFill>
                  <a:schemeClr val="tx2">
                    <a:lumMod val="50000"/>
                  </a:schemeClr>
                </a:solidFill>
              </a:rPr>
              <a:t>The Drama Club held their annual Spring Play. They sold STUDENT and NON-STUDENT Tickets. Student tickets cost $5 each and NON-STUDENT tickets cost $8 each. They sold a TOTAL of 418 tickets and collected a total of $2480. How many of each type of ticket did they sell?</a:t>
            </a:r>
          </a:p>
          <a:p>
            <a:pPr marL="0" indent="0">
              <a:buNone/>
            </a:pPr>
            <a:endParaRPr lang="en-US" b="1" dirty="0" smtClean="0">
              <a:solidFill>
                <a:schemeClr val="tx2">
                  <a:lumMod val="50000"/>
                </a:schemeClr>
              </a:solidFill>
            </a:endParaRPr>
          </a:p>
          <a:p>
            <a:pPr marL="0" indent="0">
              <a:buNone/>
            </a:pPr>
            <a:r>
              <a:rPr lang="en-US" b="1" dirty="0">
                <a:solidFill>
                  <a:srgbClr val="C00000"/>
                </a:solidFill>
              </a:rPr>
              <a:t>HW: Pg. 286/ #8-10; Pg. 292/ #1-3 Due Wed., Thurs.</a:t>
            </a:r>
          </a:p>
          <a:p>
            <a:pPr marL="0" indent="0">
              <a:buNone/>
            </a:pPr>
            <a:endParaRPr lang="en-US" b="1" dirty="0">
              <a:solidFill>
                <a:schemeClr val="tx2">
                  <a:lumMod val="50000"/>
                </a:schemeClr>
              </a:solidFill>
            </a:endParaRPr>
          </a:p>
        </p:txBody>
      </p:sp>
      <p:pic>
        <p:nvPicPr>
          <p:cNvPr id="21506" name="Picture 2" descr="C:\Users\dstarbu\AppData\Local\Microsoft\Windows\Temporary Internet Files\Content.IE5\2PUEW0UN\MC90017184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7353" y="76200"/>
            <a:ext cx="1663294" cy="180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5921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73" y="533400"/>
            <a:ext cx="7467600" cy="487362"/>
          </a:xfrm>
        </p:spPr>
        <p:txBody>
          <a:bodyPr>
            <a:normAutofit fontScale="90000"/>
          </a:bodyPr>
          <a:lstStyle/>
          <a:p>
            <a:r>
              <a:rPr lang="en-US" dirty="0" smtClean="0"/>
              <a:t>Starbuck’s Classroom Rules</a:t>
            </a:r>
            <a:endParaRPr lang="en-US" dirty="0"/>
          </a:p>
        </p:txBody>
      </p:sp>
      <p:sp>
        <p:nvSpPr>
          <p:cNvPr id="3" name="Content Placeholder 2"/>
          <p:cNvSpPr>
            <a:spLocks noGrp="1"/>
          </p:cNvSpPr>
          <p:nvPr>
            <p:ph idx="1"/>
          </p:nvPr>
        </p:nvSpPr>
        <p:spPr>
          <a:xfrm>
            <a:off x="-990600" y="1143000"/>
            <a:ext cx="9525000" cy="5367085"/>
          </a:xfrm>
        </p:spPr>
        <p:txBody>
          <a:bodyPr>
            <a:normAutofit fontScale="92500" lnSpcReduction="10000"/>
          </a:bodyPr>
          <a:lstStyle/>
          <a:p>
            <a:pPr lvl="3"/>
            <a:r>
              <a:rPr lang="en-US" sz="2200" b="1" dirty="0"/>
              <a:t>No food or soft drinks are allowed in room 323. </a:t>
            </a:r>
            <a:endParaRPr lang="en-US" sz="2200" b="1" dirty="0" smtClean="0"/>
          </a:p>
          <a:p>
            <a:pPr marL="1005840" lvl="3" indent="0">
              <a:buNone/>
            </a:pPr>
            <a:r>
              <a:rPr lang="en-US" sz="2200" b="1" dirty="0"/>
              <a:t>	</a:t>
            </a:r>
            <a:r>
              <a:rPr lang="en-US" sz="2200" b="1" u="sng" dirty="0" smtClean="0"/>
              <a:t>Water </a:t>
            </a:r>
            <a:r>
              <a:rPr lang="en-US" sz="2200" b="1" u="sng" dirty="0"/>
              <a:t>bottles only</a:t>
            </a:r>
            <a:r>
              <a:rPr lang="en-US" sz="2200" b="1" dirty="0"/>
              <a:t> will be allowed. </a:t>
            </a:r>
            <a:endParaRPr lang="en-US" sz="2200" b="1" dirty="0" smtClean="0"/>
          </a:p>
          <a:p>
            <a:pPr marL="1005840" lvl="3" indent="0">
              <a:buNone/>
            </a:pPr>
            <a:endParaRPr lang="en-US" dirty="0" smtClean="0"/>
          </a:p>
          <a:p>
            <a:pPr lvl="3"/>
            <a:r>
              <a:rPr lang="en-US" sz="2000" b="1" dirty="0" smtClean="0">
                <a:solidFill>
                  <a:srgbClr val="C00000"/>
                </a:solidFill>
              </a:rPr>
              <a:t>Electronic </a:t>
            </a:r>
            <a:r>
              <a:rPr lang="en-US" sz="2000" b="1" dirty="0">
                <a:solidFill>
                  <a:srgbClr val="C00000"/>
                </a:solidFill>
              </a:rPr>
              <a:t>devices (i-POD, Cell phones, Blackberries, any personal stereo or communication devices) are not allowed in the classroom. These items will be confiscated by teacher and  placed with the dean’s office and returned at a parent conference with school administrators only. </a:t>
            </a:r>
            <a:r>
              <a:rPr lang="en-US" sz="2000" b="1" dirty="0" smtClean="0">
                <a:solidFill>
                  <a:srgbClr val="C00000"/>
                </a:solidFill>
              </a:rPr>
              <a:t>Store these and all personal items in your secured locker. </a:t>
            </a:r>
          </a:p>
          <a:p>
            <a:pPr lvl="3"/>
            <a:endParaRPr lang="en-US" dirty="0" smtClean="0">
              <a:solidFill>
                <a:srgbClr val="C00000"/>
              </a:solidFill>
            </a:endParaRPr>
          </a:p>
          <a:p>
            <a:pPr lvl="3"/>
            <a:r>
              <a:rPr lang="en-US" sz="2200" b="1" dirty="0" smtClean="0"/>
              <a:t>Tardies </a:t>
            </a:r>
            <a:r>
              <a:rPr lang="en-US" sz="2200" b="1" dirty="0"/>
              <a:t>and absences will be dealt with according to the Attendance / Tardy Policy in the South High Student Handbook. You should be in your assigned seat working on the class starter when the bell rings. </a:t>
            </a:r>
            <a:r>
              <a:rPr lang="en-US" sz="2200" b="1" i="1" u="sng" dirty="0" smtClean="0"/>
              <a:t>Parent contact followed by referral to the dean’s office will be given for excessive </a:t>
            </a:r>
            <a:r>
              <a:rPr lang="en-US" sz="2200" b="1" i="1" u="sng" dirty="0" err="1" smtClean="0"/>
              <a:t>tardies</a:t>
            </a:r>
            <a:r>
              <a:rPr lang="en-US" sz="2200" b="1" i="1" u="sng" dirty="0" smtClean="0"/>
              <a:t>.</a:t>
            </a:r>
          </a:p>
          <a:p>
            <a:pPr lvl="3"/>
            <a:endParaRPr lang="en-US" b="1" i="1" u="sng" dirty="0" smtClean="0"/>
          </a:p>
          <a:p>
            <a:pPr lvl="3"/>
            <a:r>
              <a:rPr lang="en-US" sz="2000" b="1" dirty="0" smtClean="0">
                <a:solidFill>
                  <a:srgbClr val="C00000"/>
                </a:solidFill>
              </a:rPr>
              <a:t>Passes out </a:t>
            </a:r>
            <a:r>
              <a:rPr lang="en-US" sz="2000" b="1" dirty="0">
                <a:solidFill>
                  <a:srgbClr val="C00000"/>
                </a:solidFill>
              </a:rPr>
              <a:t>of class </a:t>
            </a:r>
            <a:r>
              <a:rPr lang="en-US" sz="2000" b="1" i="1" u="sng" dirty="0">
                <a:solidFill>
                  <a:srgbClr val="C00000"/>
                </a:solidFill>
              </a:rPr>
              <a:t>WILL NOT BE GIVEN for any reason</a:t>
            </a:r>
            <a:r>
              <a:rPr lang="en-US" sz="2000" b="1" dirty="0">
                <a:solidFill>
                  <a:srgbClr val="C00000"/>
                </a:solidFill>
              </a:rPr>
              <a:t>. Use your 5 min. passing period wisely by using the restroom </a:t>
            </a:r>
            <a:r>
              <a:rPr lang="en-US" sz="2000" b="1" dirty="0" smtClean="0">
                <a:solidFill>
                  <a:srgbClr val="C00000"/>
                </a:solidFill>
              </a:rPr>
              <a:t>and obtaining </a:t>
            </a:r>
            <a:r>
              <a:rPr lang="en-US" sz="2000" b="1" dirty="0">
                <a:solidFill>
                  <a:srgbClr val="C00000"/>
                </a:solidFill>
              </a:rPr>
              <a:t>all materials necessary for class from your locker</a:t>
            </a:r>
            <a:r>
              <a:rPr lang="en-US" sz="2400" b="1" dirty="0">
                <a:solidFill>
                  <a:srgbClr val="C00000"/>
                </a:solidFill>
              </a:rPr>
              <a:t>. </a:t>
            </a:r>
            <a:endParaRPr lang="en-US" sz="2400" dirty="0">
              <a:solidFill>
                <a:srgbClr val="C00000"/>
              </a:solidFill>
            </a:endParaRPr>
          </a:p>
          <a:p>
            <a:endParaRPr lang="en-US" dirty="0"/>
          </a:p>
        </p:txBody>
      </p:sp>
      <p:pic>
        <p:nvPicPr>
          <p:cNvPr id="11266" name="Picture 2" descr="C:\Users\dstarbu\AppData\Local\Microsoft\Windows\Temporary Internet Files\Content.IE5\GXCNT3Q0\MC9001985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762000"/>
            <a:ext cx="1631887" cy="1237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63136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Pg. 286/ #8-10; 292/ #1-3Wed., Thurs.</a:t>
            </a:r>
          </a:p>
          <a:p>
            <a:r>
              <a:rPr lang="en-US" b="1" dirty="0" smtClean="0">
                <a:solidFill>
                  <a:srgbClr val="003300"/>
                </a:solidFill>
              </a:rPr>
              <a:t>CW: </a:t>
            </a:r>
            <a:r>
              <a:rPr lang="en-US" b="1" dirty="0">
                <a:solidFill>
                  <a:srgbClr val="003300"/>
                </a:solidFill>
              </a:rPr>
              <a:t>Pg. </a:t>
            </a:r>
            <a:r>
              <a:rPr lang="en-US" b="1" dirty="0" smtClean="0">
                <a:solidFill>
                  <a:srgbClr val="003300"/>
                </a:solidFill>
              </a:rPr>
              <a:t>292/ </a:t>
            </a:r>
            <a:r>
              <a:rPr lang="en-US" b="1" dirty="0">
                <a:solidFill>
                  <a:srgbClr val="003300"/>
                </a:solidFill>
              </a:rPr>
              <a:t>#8-10</a:t>
            </a:r>
          </a:p>
        </p:txBody>
      </p:sp>
      <p:pic>
        <p:nvPicPr>
          <p:cNvPr id="21507" name="Picture 3" descr="C:\Users\dstarbu\AppData\Local\Microsoft\Windows\Temporary Internet Files\Content.IE5\GXCNT3Q0\MP90044486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9000" y="3514012"/>
            <a:ext cx="2529502" cy="3318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765671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	</a:t>
            </a:r>
            <a:br>
              <a:rPr lang="en-US" dirty="0" smtClean="0"/>
            </a:b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DUE: </a:t>
            </a:r>
            <a:r>
              <a:rPr lang="en-US" b="1" dirty="0">
                <a:solidFill>
                  <a:srgbClr val="C00000"/>
                </a:solidFill>
              </a:rPr>
              <a:t>Pg. 286/ #8-10; 292/ </a:t>
            </a:r>
            <a:r>
              <a:rPr lang="en-US" b="1" dirty="0" smtClean="0">
                <a:solidFill>
                  <a:srgbClr val="C00000"/>
                </a:solidFill>
              </a:rPr>
              <a:t>#1-3</a:t>
            </a:r>
          </a:p>
          <a:p>
            <a:r>
              <a:rPr lang="en-US" dirty="0" smtClean="0"/>
              <a:t>3 Problem Quiz</a:t>
            </a:r>
          </a:p>
          <a:p>
            <a:pPr lvl="1"/>
            <a:r>
              <a:rPr lang="en-US" dirty="0" smtClean="0"/>
              <a:t>Complete 3 stations, showing all work</a:t>
            </a:r>
          </a:p>
          <a:p>
            <a:pPr lvl="1"/>
            <a:endParaRPr lang="en-US" dirty="0"/>
          </a:p>
        </p:txBody>
      </p:sp>
      <p:pic>
        <p:nvPicPr>
          <p:cNvPr id="21508" name="Picture 4" descr="C:\Users\dstarbu\AppData\Local\Microsoft\Windows\Temporary Internet Files\Content.IE5\AECW5UFU\MC91021736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3810000"/>
            <a:ext cx="4386782" cy="2637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77402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304800" y="1447800"/>
            <a:ext cx="8686800" cy="5181600"/>
          </a:xfrm>
        </p:spPr>
        <p:txBody>
          <a:bodyPr>
            <a:normAutofit/>
          </a:bodyPr>
          <a:lstStyle/>
          <a:p>
            <a:pPr marL="0" indent="0">
              <a:buNone/>
            </a:pPr>
            <a:r>
              <a:rPr lang="en-US" dirty="0" smtClean="0">
                <a:solidFill>
                  <a:srgbClr val="002060"/>
                </a:solidFill>
              </a:rPr>
              <a:t>Copy the CLASS OBJECTIVE in the CW Section of your 3-Ring Binder:</a:t>
            </a:r>
          </a:p>
          <a:p>
            <a:pPr marL="0" indent="0">
              <a:buNone/>
            </a:pPr>
            <a:r>
              <a:rPr lang="en-US" b="1" dirty="0" smtClean="0">
                <a:latin typeface="Aharoni" pitchFamily="2" charset="-79"/>
                <a:cs typeface="Aharoni" pitchFamily="2" charset="-79"/>
              </a:rPr>
              <a:t>Students will WRITE and GRAPH single variable inequalities</a:t>
            </a:r>
          </a:p>
          <a:p>
            <a:r>
              <a:rPr lang="en-US" dirty="0" smtClean="0"/>
              <a:t>The NUMBER LINE (x-Axis)</a:t>
            </a:r>
          </a:p>
          <a:p>
            <a:r>
              <a:rPr lang="en-US" dirty="0" smtClean="0"/>
              <a:t>Calculating and Solving with Inequalities</a:t>
            </a:r>
          </a:p>
          <a:p>
            <a:pPr marL="0" indent="0">
              <a:buNone/>
            </a:pPr>
            <a:r>
              <a:rPr lang="en-US" dirty="0"/>
              <a:t>	</a:t>
            </a:r>
            <a:r>
              <a:rPr lang="en-US" dirty="0" smtClean="0"/>
              <a:t>	9 &lt; 14</a:t>
            </a:r>
          </a:p>
          <a:p>
            <a:r>
              <a:rPr lang="en-US" b="1" dirty="0" smtClean="0">
                <a:solidFill>
                  <a:srgbClr val="C00000"/>
                </a:solidFill>
              </a:rPr>
              <a:t>HW Check: Pg. 285/ #1-6</a:t>
            </a:r>
          </a:p>
          <a:p>
            <a:r>
              <a:rPr lang="en-US" b="1" dirty="0" smtClean="0">
                <a:solidFill>
                  <a:srgbClr val="C00000"/>
                </a:solidFill>
              </a:rPr>
              <a:t>HW: Pg. 308/ #2-7 Due TUESDAY</a:t>
            </a:r>
            <a:endParaRPr lang="en-US" b="1" dirty="0">
              <a:solidFill>
                <a:srgbClr val="C00000"/>
              </a:solidFill>
            </a:endParaRPr>
          </a:p>
        </p:txBody>
      </p:sp>
    </p:spTree>
    <p:extLst>
      <p:ext uri="{BB962C8B-B14F-4D97-AF65-F5344CB8AC3E}">
        <p14:creationId xmlns:p14="http://schemas.microsoft.com/office/powerpoint/2010/main" val="302639870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600200"/>
            <a:ext cx="8839200" cy="5029200"/>
          </a:xfrm>
        </p:spPr>
        <p:txBody>
          <a:bodyPr>
            <a:normAutofit fontScale="92500"/>
          </a:bodyPr>
          <a:lstStyle/>
          <a:p>
            <a:r>
              <a:rPr lang="en-US" b="1" dirty="0">
                <a:solidFill>
                  <a:srgbClr val="C00000"/>
                </a:solidFill>
              </a:rPr>
              <a:t>HW Check: Pg. 285/ #1-6</a:t>
            </a:r>
          </a:p>
          <a:p>
            <a:r>
              <a:rPr lang="en-US" b="1" dirty="0">
                <a:solidFill>
                  <a:srgbClr val="C00000"/>
                </a:solidFill>
              </a:rPr>
              <a:t>HW: Pg. 308/ #2-7 Due </a:t>
            </a:r>
            <a:r>
              <a:rPr lang="en-US" b="1" dirty="0" smtClean="0">
                <a:solidFill>
                  <a:srgbClr val="C00000"/>
                </a:solidFill>
              </a:rPr>
              <a:t>TUESDAY</a:t>
            </a:r>
          </a:p>
          <a:p>
            <a:r>
              <a:rPr lang="en-US" b="1" dirty="0">
                <a:solidFill>
                  <a:srgbClr val="C00000"/>
                </a:solidFill>
              </a:rPr>
              <a:t>All Make Up Work Due WEDNESDAY FEB. 20, 3 p.m</a:t>
            </a:r>
            <a:r>
              <a:rPr lang="en-US" b="1" dirty="0" smtClean="0">
                <a:solidFill>
                  <a:srgbClr val="C00000"/>
                </a:solidFill>
              </a:rPr>
              <a:t>.</a:t>
            </a:r>
            <a:endParaRPr lang="en-US" b="1" dirty="0">
              <a:solidFill>
                <a:srgbClr val="C00000"/>
              </a:solidFill>
            </a:endParaRPr>
          </a:p>
          <a:p>
            <a:r>
              <a:rPr lang="en-US" dirty="0" smtClean="0"/>
              <a:t>Solve each INEQUALITY and graph the solution on the number line:</a:t>
            </a:r>
          </a:p>
          <a:p>
            <a:pPr marL="514350" indent="-514350">
              <a:buAutoNum type="arabicPeriod"/>
            </a:pPr>
            <a:r>
              <a:rPr lang="en-US" dirty="0"/>
              <a:t>9</a:t>
            </a:r>
            <a:r>
              <a:rPr lang="en-US" dirty="0" smtClean="0"/>
              <a:t>x – 15 &lt; 30			2. 	29 – 18x </a:t>
            </a:r>
            <a:r>
              <a:rPr lang="en-US" u="sng" dirty="0" smtClean="0"/>
              <a:t>&gt;</a:t>
            </a:r>
            <a:r>
              <a:rPr lang="en-US" dirty="0" smtClean="0"/>
              <a:t> 83</a:t>
            </a:r>
          </a:p>
          <a:p>
            <a:pPr marL="0" indent="0">
              <a:buNone/>
            </a:pPr>
            <a:endParaRPr lang="en-US" dirty="0" smtClean="0"/>
          </a:p>
          <a:p>
            <a:r>
              <a:rPr lang="en-US" b="1" dirty="0">
                <a:solidFill>
                  <a:srgbClr val="002060"/>
                </a:solidFill>
              </a:rPr>
              <a:t>Compound </a:t>
            </a:r>
            <a:r>
              <a:rPr lang="en-US" b="1" dirty="0" smtClean="0">
                <a:solidFill>
                  <a:srgbClr val="002060"/>
                </a:solidFill>
              </a:rPr>
              <a:t>Inequalities</a:t>
            </a:r>
          </a:p>
          <a:p>
            <a:r>
              <a:rPr lang="en-US" b="1" dirty="0" smtClean="0">
                <a:solidFill>
                  <a:srgbClr val="002060"/>
                </a:solidFill>
              </a:rPr>
              <a:t>“Professor” </a:t>
            </a:r>
            <a:r>
              <a:rPr lang="en-US" b="1" dirty="0" err="1" smtClean="0">
                <a:solidFill>
                  <a:srgbClr val="002060"/>
                </a:solidFill>
              </a:rPr>
              <a:t>WSheet</a:t>
            </a:r>
            <a:endParaRPr lang="en-US" b="1" dirty="0">
              <a:solidFill>
                <a:srgbClr val="002060"/>
              </a:solidFill>
            </a:endParaRPr>
          </a:p>
        </p:txBody>
      </p:sp>
      <p:pic>
        <p:nvPicPr>
          <p:cNvPr id="21506" name="Picture 2" descr="C:\Users\dstarbu\AppData\Local\Microsoft\Windows\Temporary Internet Files\Content.IE5\WTZ3S8M0\MC90034001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5105400"/>
            <a:ext cx="1640954" cy="165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42961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a:t>
            </a:r>
            <a:endParaRPr lang="en-US" dirty="0"/>
          </a:p>
        </p:txBody>
      </p:sp>
      <p:sp>
        <p:nvSpPr>
          <p:cNvPr id="3" name="Content Placeholder 2"/>
          <p:cNvSpPr>
            <a:spLocks noGrp="1"/>
          </p:cNvSpPr>
          <p:nvPr>
            <p:ph idx="1"/>
          </p:nvPr>
        </p:nvSpPr>
        <p:spPr>
          <a:xfrm>
            <a:off x="152400" y="1600200"/>
            <a:ext cx="8839200" cy="4525963"/>
          </a:xfrm>
        </p:spPr>
        <p:txBody>
          <a:bodyPr/>
          <a:lstStyle/>
          <a:p>
            <a:r>
              <a:rPr lang="en-US" b="1" dirty="0" smtClean="0">
                <a:solidFill>
                  <a:srgbClr val="003300"/>
                </a:solidFill>
              </a:rPr>
              <a:t>Solve each Inequality</a:t>
            </a:r>
          </a:p>
          <a:p>
            <a:r>
              <a:rPr lang="en-US" b="1" dirty="0" smtClean="0">
                <a:solidFill>
                  <a:srgbClr val="003300"/>
                </a:solidFill>
              </a:rPr>
              <a:t>Graph the solution on the number line</a:t>
            </a:r>
          </a:p>
          <a:p>
            <a:pPr marL="0" indent="0">
              <a:buNone/>
            </a:pPr>
            <a:endParaRPr lang="en-US" dirty="0"/>
          </a:p>
          <a:p>
            <a:pPr marL="914400" lvl="1" indent="-514350">
              <a:buAutoNum type="arabicPeriod"/>
            </a:pPr>
            <a:r>
              <a:rPr lang="en-US" b="1" dirty="0" smtClean="0"/>
              <a:t>  3x + 13  &lt; 15x – 23 		</a:t>
            </a:r>
          </a:p>
          <a:p>
            <a:pPr marL="514350" indent="-514350">
              <a:buAutoNum type="arabicPeriod"/>
            </a:pPr>
            <a:endParaRPr lang="en-US" b="1" dirty="0"/>
          </a:p>
          <a:p>
            <a:pPr marL="400050" lvl="1" indent="0">
              <a:buNone/>
            </a:pPr>
            <a:r>
              <a:rPr lang="en-US" b="1" dirty="0" smtClean="0"/>
              <a:t>2.	  9x + 2 – 3x  </a:t>
            </a:r>
            <a:r>
              <a:rPr lang="en-US" b="1" u="sng" dirty="0" smtClean="0"/>
              <a:t>&gt;</a:t>
            </a:r>
            <a:r>
              <a:rPr lang="en-US" b="1" dirty="0" smtClean="0"/>
              <a:t> 4x – 8</a:t>
            </a:r>
          </a:p>
          <a:p>
            <a:pPr marL="0" indent="0">
              <a:buNone/>
            </a:pPr>
            <a:endParaRPr lang="en-US" b="1" dirty="0"/>
          </a:p>
          <a:p>
            <a:pPr marL="0" indent="0">
              <a:buNone/>
            </a:pPr>
            <a:endParaRPr lang="en-US" b="1" dirty="0"/>
          </a:p>
        </p:txBody>
      </p:sp>
    </p:spTree>
    <p:extLst>
      <p:ext uri="{BB962C8B-B14F-4D97-AF65-F5344CB8AC3E}">
        <p14:creationId xmlns:p14="http://schemas.microsoft.com/office/powerpoint/2010/main" val="214562621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534400" cy="5029200"/>
          </a:xfrm>
        </p:spPr>
        <p:txBody>
          <a:bodyPr>
            <a:normAutofit fontScale="92500" lnSpcReduction="20000"/>
          </a:bodyPr>
          <a:lstStyle/>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graph Linear Inequalities, and analyze solution sets</a:t>
            </a:r>
          </a:p>
          <a:p>
            <a:pPr marL="0" indent="0">
              <a:buNone/>
            </a:pPr>
            <a:r>
              <a:rPr lang="en-US" b="1" dirty="0" smtClean="0">
                <a:cs typeface="Aharoni" pitchFamily="2" charset="-79"/>
              </a:rPr>
              <a:t>Write the inequality:  </a:t>
            </a:r>
          </a:p>
          <a:p>
            <a:pPr marL="0" indent="0">
              <a:buNone/>
            </a:pPr>
            <a:r>
              <a:rPr lang="en-US" b="1" dirty="0">
                <a:cs typeface="Aharoni" pitchFamily="2" charset="-79"/>
              </a:rPr>
              <a:t>	</a:t>
            </a:r>
            <a:r>
              <a:rPr lang="en-US" b="1" dirty="0" smtClean="0">
                <a:cs typeface="Aharoni" pitchFamily="2" charset="-79"/>
              </a:rPr>
              <a:t>		y &lt; 3x – 5</a:t>
            </a:r>
          </a:p>
          <a:p>
            <a:pPr marL="0" indent="0">
              <a:buNone/>
            </a:pPr>
            <a:endParaRPr lang="en-US" b="1" dirty="0" smtClean="0">
              <a:cs typeface="Aharoni" pitchFamily="2" charset="-79"/>
            </a:endParaRPr>
          </a:p>
          <a:p>
            <a:pPr marL="0" indent="0">
              <a:buNone/>
            </a:pPr>
            <a:r>
              <a:rPr lang="en-US" b="1" dirty="0" smtClean="0">
                <a:cs typeface="Aharoni" pitchFamily="2" charset="-79"/>
              </a:rPr>
              <a:t>		</a:t>
            </a:r>
          </a:p>
          <a:p>
            <a:pPr marL="0" indent="0">
              <a:buNone/>
            </a:pPr>
            <a:r>
              <a:rPr lang="en-US" b="1" dirty="0" smtClean="0">
                <a:solidFill>
                  <a:srgbClr val="C00000"/>
                </a:solidFill>
              </a:rPr>
              <a:t>HW DUE: </a:t>
            </a:r>
            <a:r>
              <a:rPr lang="en-US" b="1" dirty="0">
                <a:solidFill>
                  <a:srgbClr val="C00000"/>
                </a:solidFill>
              </a:rPr>
              <a:t>Pg. 308/ #</a:t>
            </a:r>
            <a:r>
              <a:rPr lang="en-US" b="1" dirty="0" smtClean="0">
                <a:solidFill>
                  <a:srgbClr val="C00000"/>
                </a:solidFill>
              </a:rPr>
              <a:t>2-7</a:t>
            </a:r>
          </a:p>
          <a:p>
            <a:pPr marL="0" indent="0">
              <a:buNone/>
            </a:pPr>
            <a:r>
              <a:rPr lang="en-US" b="1" dirty="0" smtClean="0">
                <a:solidFill>
                  <a:srgbClr val="C00000"/>
                </a:solidFill>
              </a:rPr>
              <a:t>HW: FINISH “Professor</a:t>
            </a:r>
            <a:r>
              <a:rPr lang="en-US" b="1" dirty="0">
                <a:solidFill>
                  <a:srgbClr val="C00000"/>
                </a:solidFill>
              </a:rPr>
              <a:t>” </a:t>
            </a:r>
            <a:r>
              <a:rPr lang="en-US" b="1" dirty="0" err="1" smtClean="0">
                <a:solidFill>
                  <a:srgbClr val="C00000"/>
                </a:solidFill>
              </a:rPr>
              <a:t>Wsheet</a:t>
            </a:r>
            <a:r>
              <a:rPr lang="en-US" b="1" dirty="0" smtClean="0">
                <a:solidFill>
                  <a:srgbClr val="C00000"/>
                </a:solidFill>
              </a:rPr>
              <a:t> Due FRIDAY</a:t>
            </a:r>
          </a:p>
          <a:p>
            <a:pPr marL="0" indent="0">
              <a:buNone/>
            </a:pPr>
            <a:r>
              <a:rPr lang="en-US" b="1" dirty="0">
                <a:solidFill>
                  <a:srgbClr val="C00000"/>
                </a:solidFill>
              </a:rPr>
              <a:t>All Make Up Work Due WEDNESDAY FEB. 20, 3 p.m.</a:t>
            </a:r>
          </a:p>
          <a:p>
            <a:pPr marL="0" indent="0">
              <a:buNone/>
            </a:pPr>
            <a:endParaRPr lang="en-US" b="1" dirty="0">
              <a:solidFill>
                <a:srgbClr val="C00000"/>
              </a:solidFill>
            </a:endParaRPr>
          </a:p>
          <a:p>
            <a:pPr marL="0" indent="0">
              <a:buNone/>
            </a:pPr>
            <a:endParaRPr lang="en-US" b="1" dirty="0" smtClean="0">
              <a:solidFill>
                <a:srgbClr val="C00000"/>
              </a:solidFill>
            </a:endParaRPr>
          </a:p>
          <a:p>
            <a:pPr marL="0" indent="0">
              <a:buNone/>
            </a:pPr>
            <a:endParaRPr lang="en-US" b="1" dirty="0">
              <a:solidFill>
                <a:srgbClr val="C00000"/>
              </a:solidFill>
            </a:endParaRPr>
          </a:p>
          <a:p>
            <a:pPr marL="0" indent="0">
              <a:buNone/>
            </a:pPr>
            <a:endParaRPr lang="en-US" b="1" dirty="0">
              <a:latin typeface="Aharoni" pitchFamily="2" charset="-79"/>
              <a:cs typeface="Aharoni" pitchFamily="2" charset="-79"/>
            </a:endParaRPr>
          </a:p>
        </p:txBody>
      </p:sp>
      <p:graphicFrame>
        <p:nvGraphicFramePr>
          <p:cNvPr id="4" name="Table 3"/>
          <p:cNvGraphicFramePr>
            <a:graphicFrameLocks noGrp="1"/>
          </p:cNvGraphicFramePr>
          <p:nvPr>
            <p:extLst>
              <p:ext uri="{D42A27DB-BD31-4B8C-83A1-F6EECF244321}">
                <p14:modId xmlns:p14="http://schemas.microsoft.com/office/powerpoint/2010/main" val="1701484685"/>
              </p:ext>
            </p:extLst>
          </p:nvPr>
        </p:nvGraphicFramePr>
        <p:xfrm>
          <a:off x="152400" y="4114800"/>
          <a:ext cx="8610600" cy="822960"/>
        </p:xfrm>
        <a:graphic>
          <a:graphicData uri="http://schemas.openxmlformats.org/drawingml/2006/table">
            <a:tbl>
              <a:tblPr firstRow="1" bandRow="1">
                <a:tableStyleId>{5940675A-B579-460E-94D1-54222C63F5DA}</a:tableStyleId>
              </a:tblPr>
              <a:tblGrid>
                <a:gridCol w="1435100"/>
                <a:gridCol w="1435100"/>
                <a:gridCol w="1435100"/>
                <a:gridCol w="1435100"/>
                <a:gridCol w="1435100"/>
                <a:gridCol w="1435100"/>
              </a:tblGrid>
              <a:tr h="411480">
                <a:tc>
                  <a:txBody>
                    <a:bodyPr/>
                    <a:lstStyle/>
                    <a:p>
                      <a:pPr algn="ctr"/>
                      <a:r>
                        <a:rPr lang="en-US" sz="1600" b="1" dirty="0" smtClean="0"/>
                        <a:t>x</a:t>
                      </a:r>
                      <a:endParaRPr lang="en-US" sz="1600" b="1" dirty="0"/>
                    </a:p>
                  </a:txBody>
                  <a:tcPr/>
                </a:tc>
                <a:tc>
                  <a:txBody>
                    <a:bodyPr/>
                    <a:lstStyle/>
                    <a:p>
                      <a:pPr algn="ctr"/>
                      <a:r>
                        <a:rPr lang="en-US" sz="1600" b="1" dirty="0" smtClean="0"/>
                        <a:t>-2</a:t>
                      </a:r>
                      <a:endParaRPr lang="en-US" sz="1600" b="1" dirty="0"/>
                    </a:p>
                  </a:txBody>
                  <a:tcPr/>
                </a:tc>
                <a:tc>
                  <a:txBody>
                    <a:bodyPr/>
                    <a:lstStyle/>
                    <a:p>
                      <a:pPr algn="ctr"/>
                      <a:r>
                        <a:rPr lang="en-US" sz="1600" b="1" dirty="0" smtClean="0"/>
                        <a:t>0</a:t>
                      </a:r>
                      <a:endParaRPr lang="en-US" sz="1600" b="1" dirty="0"/>
                    </a:p>
                  </a:txBody>
                  <a:tcPr/>
                </a:tc>
                <a:tc>
                  <a:txBody>
                    <a:bodyPr/>
                    <a:lstStyle/>
                    <a:p>
                      <a:pPr algn="ctr"/>
                      <a:r>
                        <a:rPr lang="en-US" sz="1600" b="1" dirty="0" smtClean="0"/>
                        <a:t>2</a:t>
                      </a:r>
                      <a:endParaRPr lang="en-US" sz="1600" b="1" dirty="0"/>
                    </a:p>
                  </a:txBody>
                  <a:tcPr/>
                </a:tc>
                <a:tc>
                  <a:txBody>
                    <a:bodyPr/>
                    <a:lstStyle/>
                    <a:p>
                      <a:pPr algn="ctr"/>
                      <a:r>
                        <a:rPr lang="en-US" sz="1600" b="1" dirty="0" smtClean="0"/>
                        <a:t>4</a:t>
                      </a:r>
                      <a:endParaRPr lang="en-US" sz="1600" b="1" dirty="0"/>
                    </a:p>
                  </a:txBody>
                  <a:tcPr/>
                </a:tc>
                <a:tc>
                  <a:txBody>
                    <a:bodyPr/>
                    <a:lstStyle/>
                    <a:p>
                      <a:pPr algn="ctr"/>
                      <a:r>
                        <a:rPr lang="en-US" sz="1600" b="1" dirty="0" smtClean="0"/>
                        <a:t>6</a:t>
                      </a:r>
                      <a:endParaRPr lang="en-US" sz="1600" b="1" dirty="0"/>
                    </a:p>
                  </a:txBody>
                  <a:tcPr/>
                </a:tc>
              </a:tr>
              <a:tr h="411480">
                <a:tc>
                  <a:txBody>
                    <a:bodyPr/>
                    <a:lstStyle/>
                    <a:p>
                      <a:pPr algn="ctr"/>
                      <a:r>
                        <a:rPr lang="en-US" sz="1600" b="1" dirty="0" smtClean="0"/>
                        <a:t>y</a:t>
                      </a:r>
                      <a:endParaRPr lang="en-US" sz="1600" b="1" dirty="0"/>
                    </a:p>
                  </a:txBody>
                  <a:tcPr/>
                </a:tc>
                <a:tc>
                  <a:txBody>
                    <a:bodyPr/>
                    <a:lstStyle/>
                    <a:p>
                      <a:pPr algn="ctr"/>
                      <a:endParaRPr lang="en-US" sz="1600" b="1"/>
                    </a:p>
                  </a:txBody>
                  <a:tcPr/>
                </a:tc>
                <a:tc>
                  <a:txBody>
                    <a:bodyPr/>
                    <a:lstStyle/>
                    <a:p>
                      <a:pPr algn="ctr"/>
                      <a:endParaRPr lang="en-US" sz="1600" b="1" dirty="0"/>
                    </a:p>
                  </a:txBody>
                  <a:tcPr/>
                </a:tc>
                <a:tc>
                  <a:txBody>
                    <a:bodyPr/>
                    <a:lstStyle/>
                    <a:p>
                      <a:pPr algn="ctr"/>
                      <a:endParaRPr lang="en-US" sz="1600" b="1" dirty="0"/>
                    </a:p>
                  </a:txBody>
                  <a:tcPr/>
                </a:tc>
                <a:tc>
                  <a:txBody>
                    <a:bodyPr/>
                    <a:lstStyle/>
                    <a:p>
                      <a:pPr algn="ctr"/>
                      <a:endParaRPr lang="en-US" sz="1600" b="1" dirty="0"/>
                    </a:p>
                  </a:txBody>
                  <a:tcPr/>
                </a:tc>
                <a:tc>
                  <a:txBody>
                    <a:bodyPr/>
                    <a:lstStyle/>
                    <a:p>
                      <a:pPr algn="ctr"/>
                      <a:endParaRPr lang="en-US" sz="1600" b="1" dirty="0"/>
                    </a:p>
                  </a:txBody>
                  <a:tcPr/>
                </a:tc>
              </a:tr>
            </a:tbl>
          </a:graphicData>
        </a:graphic>
      </p:graphicFrame>
    </p:spTree>
    <p:extLst>
      <p:ext uri="{BB962C8B-B14F-4D97-AF65-F5344CB8AC3E}">
        <p14:creationId xmlns:p14="http://schemas.microsoft.com/office/powerpoint/2010/main" val="414057784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839200" cy="4525963"/>
          </a:xfrm>
        </p:spPr>
        <p:txBody>
          <a:bodyPr/>
          <a:lstStyle/>
          <a:p>
            <a:r>
              <a:rPr lang="en-US" b="1" dirty="0" smtClean="0">
                <a:solidFill>
                  <a:srgbClr val="002060"/>
                </a:solidFill>
              </a:rPr>
              <a:t>New Seats – Find </a:t>
            </a:r>
            <a:r>
              <a:rPr lang="en-US" b="1" dirty="0" err="1" smtClean="0">
                <a:solidFill>
                  <a:srgbClr val="002060"/>
                </a:solidFill>
              </a:rPr>
              <a:t>Your’s</a:t>
            </a:r>
            <a:endParaRPr lang="en-US" b="1" dirty="0" smtClean="0">
              <a:solidFill>
                <a:srgbClr val="002060"/>
              </a:solidFill>
            </a:endParaRPr>
          </a:p>
          <a:p>
            <a:r>
              <a:rPr lang="en-US" b="1" dirty="0" smtClean="0">
                <a:solidFill>
                  <a:srgbClr val="C00000"/>
                </a:solidFill>
              </a:rPr>
              <a:t>All Make Up Work Due TODAY, 4:30 p.m.</a:t>
            </a:r>
          </a:p>
          <a:p>
            <a:r>
              <a:rPr lang="en-US" b="1" dirty="0" smtClean="0">
                <a:solidFill>
                  <a:srgbClr val="C00000"/>
                </a:solidFill>
              </a:rPr>
              <a:t>HW: Graphing Inequalities; Pg. 316/ #1, 4, 6, 7</a:t>
            </a:r>
          </a:p>
          <a:p>
            <a:r>
              <a:rPr lang="en-US" b="1" dirty="0" smtClean="0">
                <a:solidFill>
                  <a:srgbClr val="003300"/>
                </a:solidFill>
              </a:rPr>
              <a:t>CW: ‘3 Pigs’ </a:t>
            </a:r>
            <a:r>
              <a:rPr lang="en-US" b="1" dirty="0" err="1" smtClean="0">
                <a:solidFill>
                  <a:srgbClr val="003300"/>
                </a:solidFill>
              </a:rPr>
              <a:t>WSheet</a:t>
            </a:r>
            <a:endParaRPr lang="en-US" b="1" dirty="0" smtClean="0">
              <a:solidFill>
                <a:srgbClr val="003300"/>
              </a:solidFill>
            </a:endParaRPr>
          </a:p>
          <a:p>
            <a:pPr marL="0" indent="0">
              <a:buNone/>
            </a:pPr>
            <a:endParaRPr lang="en-US" dirty="0"/>
          </a:p>
        </p:txBody>
      </p:sp>
      <p:pic>
        <p:nvPicPr>
          <p:cNvPr id="22530" name="Picture 2" descr="C:\Users\dstarbu\AppData\Local\Microsoft\Windows\Temporary Internet Files\Content.IE5\2PUEW0UN\MM900046620[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276600"/>
            <a:ext cx="5654041" cy="355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536478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dirty="0" smtClean="0"/>
              <a:t>Algebra I</a:t>
            </a:r>
            <a:endParaRPr lang="en-US" dirty="0"/>
          </a:p>
        </p:txBody>
      </p:sp>
      <p:sp>
        <p:nvSpPr>
          <p:cNvPr id="3" name="Content Placeholder 2"/>
          <p:cNvSpPr>
            <a:spLocks noGrp="1"/>
          </p:cNvSpPr>
          <p:nvPr>
            <p:ph idx="1"/>
          </p:nvPr>
        </p:nvSpPr>
        <p:spPr>
          <a:xfrm>
            <a:off x="152400" y="1066800"/>
            <a:ext cx="8839200" cy="5638800"/>
          </a:xfrm>
        </p:spPr>
        <p:txBody>
          <a:bodyPr>
            <a:normAutofit fontScale="85000" lnSpcReduction="20000"/>
          </a:bodyPr>
          <a:lstStyle/>
          <a:p>
            <a:r>
              <a:rPr lang="en-US" b="1" dirty="0" smtClean="0">
                <a:solidFill>
                  <a:srgbClr val="C00000"/>
                </a:solidFill>
              </a:rPr>
              <a:t>HW DUE: Pg</a:t>
            </a:r>
            <a:r>
              <a:rPr lang="en-US" b="1" dirty="0">
                <a:solidFill>
                  <a:srgbClr val="C00000"/>
                </a:solidFill>
              </a:rPr>
              <a:t>. 316/ #1, 4, 6, </a:t>
            </a:r>
            <a:r>
              <a:rPr lang="en-US" b="1" dirty="0" smtClean="0">
                <a:solidFill>
                  <a:srgbClr val="C00000"/>
                </a:solidFill>
              </a:rPr>
              <a:t>7 Due FRIDAY</a:t>
            </a:r>
          </a:p>
          <a:p>
            <a:r>
              <a:rPr lang="en-US" b="1" dirty="0">
                <a:solidFill>
                  <a:srgbClr val="C00000"/>
                </a:solidFill>
              </a:rPr>
              <a:t>All make-up work, test corrections, re-writes due </a:t>
            </a:r>
            <a:r>
              <a:rPr lang="en-US" b="1" u="sng" dirty="0">
                <a:solidFill>
                  <a:srgbClr val="C00000"/>
                </a:solidFill>
              </a:rPr>
              <a:t>TODAY 4:30 P.M. – NO EXCEPTIONS</a:t>
            </a:r>
            <a:r>
              <a:rPr lang="en-US" b="1" dirty="0">
                <a:solidFill>
                  <a:srgbClr val="C00000"/>
                </a:solidFill>
              </a:rPr>
              <a:t>. </a:t>
            </a:r>
          </a:p>
          <a:p>
            <a:r>
              <a:rPr lang="en-US" b="1" dirty="0">
                <a:solidFill>
                  <a:srgbClr val="002060"/>
                </a:solidFill>
              </a:rPr>
              <a:t>New Seats – Find </a:t>
            </a:r>
            <a:r>
              <a:rPr lang="en-US" b="1" dirty="0" smtClean="0">
                <a:solidFill>
                  <a:srgbClr val="002060"/>
                </a:solidFill>
              </a:rPr>
              <a:t>Your Seat</a:t>
            </a:r>
            <a:endParaRPr lang="en-US" b="1" dirty="0">
              <a:solidFill>
                <a:srgbClr val="002060"/>
              </a:solidFill>
            </a:endParaRPr>
          </a:p>
          <a:p>
            <a:r>
              <a:rPr lang="en-US" b="1" dirty="0" smtClean="0">
                <a:solidFill>
                  <a:schemeClr val="tx2">
                    <a:lumMod val="50000"/>
                  </a:schemeClr>
                </a:solidFill>
              </a:rPr>
              <a:t>Partner Inequality Poster - Your poster should include the following:</a:t>
            </a:r>
          </a:p>
          <a:p>
            <a:pPr lvl="1"/>
            <a:r>
              <a:rPr lang="en-US" dirty="0" smtClean="0"/>
              <a:t> Solve your equation for ‘y=‘, slope / intercept form’</a:t>
            </a:r>
          </a:p>
          <a:p>
            <a:pPr lvl="2"/>
            <a:r>
              <a:rPr lang="en-US" dirty="0" smtClean="0"/>
              <a:t>Did you reverse your sign? Why?</a:t>
            </a:r>
          </a:p>
          <a:p>
            <a:pPr lvl="1"/>
            <a:r>
              <a:rPr lang="en-US" dirty="0" smtClean="0"/>
              <a:t>Identify the SLOPE and the y-INTERCEPT for your inequality</a:t>
            </a:r>
          </a:p>
          <a:p>
            <a:pPr lvl="1"/>
            <a:r>
              <a:rPr lang="en-US" dirty="0" smtClean="0"/>
              <a:t>Complete a table for your inequality with x = -5 to 5</a:t>
            </a:r>
          </a:p>
          <a:p>
            <a:pPr lvl="1"/>
            <a:r>
              <a:rPr lang="en-US" dirty="0" smtClean="0"/>
              <a:t>Plot the points on your graph and connect the points using a SOLID or DASHED line and explain which one you used and why</a:t>
            </a:r>
          </a:p>
          <a:p>
            <a:pPr lvl="1"/>
            <a:r>
              <a:rPr lang="en-US" dirty="0" smtClean="0"/>
              <a:t>Shade your inequality graph correctly</a:t>
            </a:r>
          </a:p>
          <a:p>
            <a:pPr lvl="1"/>
            <a:r>
              <a:rPr lang="en-US" dirty="0"/>
              <a:t>P</a:t>
            </a:r>
            <a:r>
              <a:rPr lang="en-US" dirty="0" smtClean="0"/>
              <a:t>rove a point in your SHADED (True) region and your UNSHADED (False) region</a:t>
            </a:r>
          </a:p>
          <a:p>
            <a:pPr lvl="1"/>
            <a:endParaRPr lang="en-US" dirty="0"/>
          </a:p>
        </p:txBody>
      </p:sp>
    </p:spTree>
    <p:extLst>
      <p:ext uri="{BB962C8B-B14F-4D97-AF65-F5344CB8AC3E}">
        <p14:creationId xmlns:p14="http://schemas.microsoft.com/office/powerpoint/2010/main" val="405877519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600200"/>
            <a:ext cx="8534400" cy="5105400"/>
          </a:xfrm>
        </p:spPr>
        <p:txBody>
          <a:bodyPr>
            <a:normAutofit/>
          </a:bodyPr>
          <a:lstStyle/>
          <a:p>
            <a:r>
              <a:rPr lang="en-US" b="1" dirty="0">
                <a:solidFill>
                  <a:srgbClr val="C00000"/>
                </a:solidFill>
              </a:rPr>
              <a:t>HW DUE: Pg. 316/ #1, 4, 6, </a:t>
            </a:r>
            <a:r>
              <a:rPr lang="en-US" b="1" dirty="0" smtClean="0">
                <a:solidFill>
                  <a:srgbClr val="C00000"/>
                </a:solidFill>
              </a:rPr>
              <a:t>7; </a:t>
            </a:r>
            <a:r>
              <a:rPr lang="en-US" b="1" dirty="0" smtClean="0">
                <a:solidFill>
                  <a:srgbClr val="C00000"/>
                </a:solidFill>
                <a:effectLst>
                  <a:outerShdw blurRad="38100" dist="38100" dir="2700000" algn="tl">
                    <a:srgbClr val="000000">
                      <a:alpha val="43137"/>
                    </a:srgbClr>
                  </a:outerShdw>
                </a:effectLst>
              </a:rPr>
              <a:t>Pg</a:t>
            </a:r>
            <a:r>
              <a:rPr lang="en-US" b="1" dirty="0">
                <a:solidFill>
                  <a:srgbClr val="C00000"/>
                </a:solidFill>
                <a:effectLst>
                  <a:outerShdw blurRad="38100" dist="38100" dir="2700000" algn="tl">
                    <a:srgbClr val="000000">
                      <a:alpha val="43137"/>
                    </a:srgbClr>
                  </a:outerShdw>
                </a:effectLst>
              </a:rPr>
              <a:t>. 352/ #</a:t>
            </a:r>
            <a:r>
              <a:rPr lang="en-US" b="1" dirty="0" smtClean="0">
                <a:solidFill>
                  <a:srgbClr val="C00000"/>
                </a:solidFill>
                <a:effectLst>
                  <a:outerShdw blurRad="38100" dist="38100" dir="2700000" algn="tl">
                    <a:srgbClr val="000000">
                      <a:alpha val="43137"/>
                    </a:srgbClr>
                  </a:outerShdw>
                </a:effectLst>
              </a:rPr>
              <a:t>11, 13-16</a:t>
            </a:r>
            <a:endParaRPr lang="en-US" b="1" dirty="0">
              <a:solidFill>
                <a:srgbClr val="C00000"/>
              </a:solidFill>
              <a:effectLst>
                <a:outerShdw blurRad="38100" dist="38100" dir="2700000" algn="tl">
                  <a:srgbClr val="000000">
                    <a:alpha val="43137"/>
                  </a:srgbClr>
                </a:outerShdw>
              </a:effectLst>
            </a:endParaRPr>
          </a:p>
          <a:p>
            <a:r>
              <a:rPr lang="en-US" dirty="0" smtClean="0"/>
              <a:t>Chapter 5 – Exponents</a:t>
            </a:r>
          </a:p>
          <a:p>
            <a:r>
              <a:rPr lang="en-US" dirty="0" smtClean="0"/>
              <a:t>Copy the CLASS OBJECTIVE in the Classwork section of your binder:</a:t>
            </a:r>
          </a:p>
          <a:p>
            <a:pPr marL="0" indent="0">
              <a:buNone/>
            </a:pPr>
            <a:r>
              <a:rPr lang="en-US" b="1" dirty="0" smtClean="0">
                <a:latin typeface="Aharoni" pitchFamily="2" charset="-79"/>
                <a:cs typeface="Aharoni" pitchFamily="2" charset="-79"/>
              </a:rPr>
              <a:t>Students will write variable expressions in EXPANDED and EXPONENTIAL forms</a:t>
            </a:r>
          </a:p>
          <a:p>
            <a:r>
              <a:rPr lang="en-US" b="1" dirty="0" smtClean="0">
                <a:solidFill>
                  <a:srgbClr val="FFC000"/>
                </a:solidFill>
                <a:effectLst>
                  <a:outerShdw blurRad="38100" dist="38100" dir="2700000" algn="tl">
                    <a:srgbClr val="000000">
                      <a:alpha val="43137"/>
                    </a:srgbClr>
                  </a:outerShdw>
                </a:effectLst>
              </a:rPr>
              <a:t>NOTES</a:t>
            </a:r>
            <a:r>
              <a:rPr lang="en-US" b="1" dirty="0" smtClean="0"/>
              <a:t> </a:t>
            </a:r>
            <a:r>
              <a:rPr lang="en-US" b="1" dirty="0"/>
              <a:t>– Rules of </a:t>
            </a:r>
            <a:r>
              <a:rPr lang="en-US" b="1" dirty="0" smtClean="0"/>
              <a:t>Exponents</a:t>
            </a:r>
          </a:p>
          <a:p>
            <a:r>
              <a:rPr lang="en-US" b="1" dirty="0" smtClean="0">
                <a:cs typeface="Aharoni" pitchFamily="2" charset="-79"/>
              </a:rPr>
              <a:t>CW - Pg</a:t>
            </a:r>
            <a:r>
              <a:rPr lang="en-US" b="1" dirty="0">
                <a:cs typeface="Aharoni" pitchFamily="2" charset="-79"/>
              </a:rPr>
              <a:t>. 345/ #1-3 ; Pg. 352/ #1-6, </a:t>
            </a:r>
            <a:r>
              <a:rPr lang="en-US" b="1" dirty="0" smtClean="0">
                <a:cs typeface="Aharoni" pitchFamily="2" charset="-79"/>
              </a:rPr>
              <a:t>8  </a:t>
            </a:r>
            <a:endParaRPr lang="en-US" b="1" dirty="0">
              <a:solidFill>
                <a:srgbClr val="C00000"/>
              </a:solidFill>
            </a:endParaRPr>
          </a:p>
        </p:txBody>
      </p:sp>
      <p:pic>
        <p:nvPicPr>
          <p:cNvPr id="21506" name="Picture 2" descr="C:\Users\dstarbu\AppData\Local\Microsoft\Windows\Temporary Internet Files\Content.IE5\AECW5UFU\MM900234759[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5410200"/>
            <a:ext cx="848705" cy="1117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04598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868362"/>
          </a:xfrm>
        </p:spPr>
        <p:txBody>
          <a:bodyPr>
            <a:normAutofit fontScale="90000"/>
          </a:bodyPr>
          <a:lstStyle/>
          <a:p>
            <a:r>
              <a:rPr lang="en-US" dirty="0" smtClean="0"/>
              <a:t>Use your rules to complete the following:</a:t>
            </a:r>
            <a:endParaRPr lang="en-US" dirty="0"/>
          </a:p>
        </p:txBody>
      </p:sp>
      <p:sp>
        <p:nvSpPr>
          <p:cNvPr id="3" name="Content Placeholder 2"/>
          <p:cNvSpPr>
            <a:spLocks noGrp="1"/>
          </p:cNvSpPr>
          <p:nvPr>
            <p:ph idx="1"/>
          </p:nvPr>
        </p:nvSpPr>
        <p:spPr>
          <a:xfrm>
            <a:off x="228600" y="1143000"/>
            <a:ext cx="8763000" cy="5715000"/>
          </a:xfrm>
        </p:spPr>
        <p:txBody>
          <a:bodyPr>
            <a:normAutofit fontScale="92500" lnSpcReduction="10000"/>
          </a:bodyPr>
          <a:lstStyle/>
          <a:p>
            <a:r>
              <a:rPr lang="en-US" b="1" dirty="0" smtClean="0">
                <a:solidFill>
                  <a:schemeClr val="accent2">
                    <a:lumMod val="50000"/>
                  </a:schemeClr>
                </a:solidFill>
              </a:rPr>
              <a:t>Write using EXPONENTS:</a:t>
            </a:r>
          </a:p>
          <a:p>
            <a:pPr marL="514350" indent="-514350">
              <a:buAutoNum type="arabicPeriod"/>
            </a:pPr>
            <a:r>
              <a:rPr lang="en-US" dirty="0" smtClean="0"/>
              <a:t>x x </a:t>
            </a:r>
            <a:r>
              <a:rPr lang="en-US" dirty="0" err="1" smtClean="0"/>
              <a:t>x</a:t>
            </a:r>
            <a:r>
              <a:rPr lang="en-US" dirty="0" smtClean="0"/>
              <a:t> </a:t>
            </a:r>
            <a:r>
              <a:rPr lang="en-US" dirty="0" err="1" smtClean="0"/>
              <a:t>x</a:t>
            </a:r>
            <a:r>
              <a:rPr lang="en-US" dirty="0" smtClean="0"/>
              <a:t> y </a:t>
            </a:r>
            <a:r>
              <a:rPr lang="en-US" dirty="0" err="1" smtClean="0"/>
              <a:t>y</a:t>
            </a:r>
            <a:r>
              <a:rPr lang="en-US" dirty="0" smtClean="0"/>
              <a:t>		2.	3 3 3 3 x </a:t>
            </a:r>
            <a:r>
              <a:rPr lang="en-US" dirty="0" err="1" smtClean="0"/>
              <a:t>x</a:t>
            </a:r>
            <a:r>
              <a:rPr lang="en-US" dirty="0" smtClean="0"/>
              <a:t> </a:t>
            </a:r>
          </a:p>
          <a:p>
            <a:pPr marL="0" indent="0">
              <a:buNone/>
            </a:pPr>
            <a:endParaRPr lang="en-US" dirty="0" smtClean="0"/>
          </a:p>
          <a:p>
            <a:r>
              <a:rPr lang="en-US" b="1" dirty="0" smtClean="0">
                <a:solidFill>
                  <a:srgbClr val="0F8109"/>
                </a:solidFill>
              </a:rPr>
              <a:t>Write in EXPANDED form:</a:t>
            </a:r>
          </a:p>
          <a:p>
            <a:pPr marL="514350" indent="-514350">
              <a:buAutoNum type="arabicPeriod" startAt="3"/>
            </a:pPr>
            <a:r>
              <a:rPr lang="en-US" dirty="0" smtClean="0"/>
              <a:t>			4.			5.</a:t>
            </a:r>
          </a:p>
          <a:p>
            <a:pPr marL="514350" indent="-514350">
              <a:buAutoNum type="arabicPeriod" startAt="3"/>
            </a:pPr>
            <a:endParaRPr lang="en-US" dirty="0"/>
          </a:p>
          <a:p>
            <a:r>
              <a:rPr lang="en-US" b="1" dirty="0" smtClean="0">
                <a:solidFill>
                  <a:srgbClr val="660066"/>
                </a:solidFill>
              </a:rPr>
              <a:t>Simplify using the RULES of EXPONENTS:</a:t>
            </a:r>
          </a:p>
          <a:p>
            <a:pPr marL="0" indent="0">
              <a:buNone/>
            </a:pPr>
            <a:r>
              <a:rPr lang="en-US" dirty="0" smtClean="0"/>
              <a:t>6.			7.			8.</a:t>
            </a:r>
          </a:p>
          <a:p>
            <a:pPr marL="0" indent="0">
              <a:buNone/>
            </a:pPr>
            <a:r>
              <a:rPr lang="en-US" dirty="0" smtClean="0"/>
              <a:t>				</a:t>
            </a:r>
          </a:p>
          <a:p>
            <a:pPr marL="0" indent="0">
              <a:buNone/>
            </a:pPr>
            <a:r>
              <a:rPr lang="en-US" dirty="0" smtClean="0"/>
              <a:t>9.				       10.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874697730"/>
              </p:ext>
            </p:extLst>
          </p:nvPr>
        </p:nvGraphicFramePr>
        <p:xfrm>
          <a:off x="685800" y="3352800"/>
          <a:ext cx="622300" cy="711200"/>
        </p:xfrm>
        <a:graphic>
          <a:graphicData uri="http://schemas.openxmlformats.org/presentationml/2006/ole">
            <mc:AlternateContent xmlns:mc="http://schemas.openxmlformats.org/markup-compatibility/2006">
              <mc:Choice xmlns:v="urn:schemas-microsoft-com:vml" Requires="v">
                <p:oleObj spid="_x0000_s28910" name="Equation" r:id="rId3" imgW="177480" imgH="203040" progId="Equation.DSMT4">
                  <p:embed/>
                </p:oleObj>
              </mc:Choice>
              <mc:Fallback>
                <p:oleObj name="Equation" r:id="rId3" imgW="177480" imgH="203040" progId="Equation.DSMT4">
                  <p:embed/>
                  <p:pic>
                    <p:nvPicPr>
                      <p:cNvPr id="0" name=""/>
                      <p:cNvPicPr/>
                      <p:nvPr/>
                    </p:nvPicPr>
                    <p:blipFill>
                      <a:blip r:embed="rId4"/>
                      <a:stretch>
                        <a:fillRect/>
                      </a:stretch>
                    </p:blipFill>
                    <p:spPr>
                      <a:xfrm>
                        <a:off x="685800" y="3352800"/>
                        <a:ext cx="622300" cy="7112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409587414"/>
              </p:ext>
            </p:extLst>
          </p:nvPr>
        </p:nvGraphicFramePr>
        <p:xfrm>
          <a:off x="3657600" y="3352800"/>
          <a:ext cx="1066800" cy="711200"/>
        </p:xfrm>
        <a:graphic>
          <a:graphicData uri="http://schemas.openxmlformats.org/presentationml/2006/ole">
            <mc:AlternateContent xmlns:mc="http://schemas.openxmlformats.org/markup-compatibility/2006">
              <mc:Choice xmlns:v="urn:schemas-microsoft-com:vml" Requires="v">
                <p:oleObj spid="_x0000_s28911" name="Equation" r:id="rId5" imgW="304560" imgH="203040" progId="Equation.DSMT4">
                  <p:embed/>
                </p:oleObj>
              </mc:Choice>
              <mc:Fallback>
                <p:oleObj name="Equation" r:id="rId5" imgW="304560" imgH="203040" progId="Equation.DSMT4">
                  <p:embed/>
                  <p:pic>
                    <p:nvPicPr>
                      <p:cNvPr id="0" name=""/>
                      <p:cNvPicPr/>
                      <p:nvPr/>
                    </p:nvPicPr>
                    <p:blipFill>
                      <a:blip r:embed="rId6"/>
                      <a:stretch>
                        <a:fillRect/>
                      </a:stretch>
                    </p:blipFill>
                    <p:spPr>
                      <a:xfrm>
                        <a:off x="3657600" y="3352800"/>
                        <a:ext cx="1066800" cy="7112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66455647"/>
              </p:ext>
            </p:extLst>
          </p:nvPr>
        </p:nvGraphicFramePr>
        <p:xfrm>
          <a:off x="6172200" y="3276600"/>
          <a:ext cx="1314450" cy="876300"/>
        </p:xfrm>
        <a:graphic>
          <a:graphicData uri="http://schemas.openxmlformats.org/presentationml/2006/ole">
            <mc:AlternateContent xmlns:mc="http://schemas.openxmlformats.org/markup-compatibility/2006">
              <mc:Choice xmlns:v="urn:schemas-microsoft-com:vml" Requires="v">
                <p:oleObj spid="_x0000_s28912" name="Equation" r:id="rId7" imgW="342720" imgH="228600" progId="Equation.DSMT4">
                  <p:embed/>
                </p:oleObj>
              </mc:Choice>
              <mc:Fallback>
                <p:oleObj name="Equation" r:id="rId7" imgW="342720" imgH="228600" progId="Equation.DSMT4">
                  <p:embed/>
                  <p:pic>
                    <p:nvPicPr>
                      <p:cNvPr id="0" name=""/>
                      <p:cNvPicPr/>
                      <p:nvPr/>
                    </p:nvPicPr>
                    <p:blipFill>
                      <a:blip r:embed="rId8"/>
                      <a:stretch>
                        <a:fillRect/>
                      </a:stretch>
                    </p:blipFill>
                    <p:spPr>
                      <a:xfrm>
                        <a:off x="6172200" y="3276600"/>
                        <a:ext cx="1314450" cy="8763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671701873"/>
              </p:ext>
            </p:extLst>
          </p:nvPr>
        </p:nvGraphicFramePr>
        <p:xfrm>
          <a:off x="838200" y="4648200"/>
          <a:ext cx="1066800" cy="711200"/>
        </p:xfrm>
        <a:graphic>
          <a:graphicData uri="http://schemas.openxmlformats.org/presentationml/2006/ole">
            <mc:AlternateContent xmlns:mc="http://schemas.openxmlformats.org/markup-compatibility/2006">
              <mc:Choice xmlns:v="urn:schemas-microsoft-com:vml" Requires="v">
                <p:oleObj spid="_x0000_s28913" name="Equation" r:id="rId9" imgW="304560" imgH="203040" progId="Equation.DSMT4">
                  <p:embed/>
                </p:oleObj>
              </mc:Choice>
              <mc:Fallback>
                <p:oleObj name="Equation" r:id="rId9" imgW="304560" imgH="203040" progId="Equation.DSMT4">
                  <p:embed/>
                  <p:pic>
                    <p:nvPicPr>
                      <p:cNvPr id="0" name=""/>
                      <p:cNvPicPr/>
                      <p:nvPr/>
                    </p:nvPicPr>
                    <p:blipFill>
                      <a:blip r:embed="rId10"/>
                      <a:stretch>
                        <a:fillRect/>
                      </a:stretch>
                    </p:blipFill>
                    <p:spPr>
                      <a:xfrm>
                        <a:off x="838200" y="4648200"/>
                        <a:ext cx="1066800" cy="711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778892887"/>
              </p:ext>
            </p:extLst>
          </p:nvPr>
        </p:nvGraphicFramePr>
        <p:xfrm>
          <a:off x="3505200" y="4495800"/>
          <a:ext cx="588818" cy="1143000"/>
        </p:xfrm>
        <a:graphic>
          <a:graphicData uri="http://schemas.openxmlformats.org/presentationml/2006/ole">
            <mc:AlternateContent xmlns:mc="http://schemas.openxmlformats.org/markup-compatibility/2006">
              <mc:Choice xmlns:v="urn:schemas-microsoft-com:vml" Requires="v">
                <p:oleObj spid="_x0000_s28914" name="Equation" r:id="rId11" imgW="215640" imgH="419040" progId="Equation.DSMT4">
                  <p:embed/>
                </p:oleObj>
              </mc:Choice>
              <mc:Fallback>
                <p:oleObj name="Equation" r:id="rId11" imgW="215640" imgH="419040" progId="Equation.DSMT4">
                  <p:embed/>
                  <p:pic>
                    <p:nvPicPr>
                      <p:cNvPr id="0" name=""/>
                      <p:cNvPicPr/>
                      <p:nvPr/>
                    </p:nvPicPr>
                    <p:blipFill>
                      <a:blip r:embed="rId12"/>
                      <a:stretch>
                        <a:fillRect/>
                      </a:stretch>
                    </p:blipFill>
                    <p:spPr>
                      <a:xfrm>
                        <a:off x="3505200" y="4495800"/>
                        <a:ext cx="588818" cy="11430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194304222"/>
              </p:ext>
            </p:extLst>
          </p:nvPr>
        </p:nvGraphicFramePr>
        <p:xfrm>
          <a:off x="6248400" y="4495800"/>
          <a:ext cx="1644650" cy="800100"/>
        </p:xfrm>
        <a:graphic>
          <a:graphicData uri="http://schemas.openxmlformats.org/presentationml/2006/ole">
            <mc:AlternateContent xmlns:mc="http://schemas.openxmlformats.org/markup-compatibility/2006">
              <mc:Choice xmlns:v="urn:schemas-microsoft-com:vml" Requires="v">
                <p:oleObj spid="_x0000_s28915" name="Equation" r:id="rId13" imgW="469800" imgH="228600" progId="Equation.DSMT4">
                  <p:embed/>
                </p:oleObj>
              </mc:Choice>
              <mc:Fallback>
                <p:oleObj name="Equation" r:id="rId13" imgW="469800" imgH="228600" progId="Equation.DSMT4">
                  <p:embed/>
                  <p:pic>
                    <p:nvPicPr>
                      <p:cNvPr id="0" name=""/>
                      <p:cNvPicPr/>
                      <p:nvPr/>
                    </p:nvPicPr>
                    <p:blipFill>
                      <a:blip r:embed="rId14"/>
                      <a:stretch>
                        <a:fillRect/>
                      </a:stretch>
                    </p:blipFill>
                    <p:spPr>
                      <a:xfrm>
                        <a:off x="6248400" y="4495800"/>
                        <a:ext cx="1644650" cy="8001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913875590"/>
              </p:ext>
            </p:extLst>
          </p:nvPr>
        </p:nvGraphicFramePr>
        <p:xfrm>
          <a:off x="762000" y="5676900"/>
          <a:ext cx="608446" cy="1181100"/>
        </p:xfrm>
        <a:graphic>
          <a:graphicData uri="http://schemas.openxmlformats.org/presentationml/2006/ole">
            <mc:AlternateContent xmlns:mc="http://schemas.openxmlformats.org/markup-compatibility/2006">
              <mc:Choice xmlns:v="urn:schemas-microsoft-com:vml" Requires="v">
                <p:oleObj spid="_x0000_s28916" name="Equation" r:id="rId15" imgW="215640" imgH="419040" progId="Equation.DSMT4">
                  <p:embed/>
                </p:oleObj>
              </mc:Choice>
              <mc:Fallback>
                <p:oleObj name="Equation" r:id="rId15" imgW="215640" imgH="419040" progId="Equation.DSMT4">
                  <p:embed/>
                  <p:pic>
                    <p:nvPicPr>
                      <p:cNvPr id="0" name=""/>
                      <p:cNvPicPr/>
                      <p:nvPr/>
                    </p:nvPicPr>
                    <p:blipFill>
                      <a:blip r:embed="rId16"/>
                      <a:stretch>
                        <a:fillRect/>
                      </a:stretch>
                    </p:blipFill>
                    <p:spPr>
                      <a:xfrm>
                        <a:off x="762000" y="5676900"/>
                        <a:ext cx="608446" cy="11811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410188421"/>
              </p:ext>
            </p:extLst>
          </p:nvPr>
        </p:nvGraphicFramePr>
        <p:xfrm>
          <a:off x="5175250" y="5638800"/>
          <a:ext cx="1377950" cy="787400"/>
        </p:xfrm>
        <a:graphic>
          <a:graphicData uri="http://schemas.openxmlformats.org/presentationml/2006/ole">
            <mc:AlternateContent xmlns:mc="http://schemas.openxmlformats.org/markup-compatibility/2006">
              <mc:Choice xmlns:v="urn:schemas-microsoft-com:vml" Requires="v">
                <p:oleObj spid="_x0000_s28917" name="Equation" r:id="rId17" imgW="355320" imgH="203040" progId="Equation.DSMT4">
                  <p:embed/>
                </p:oleObj>
              </mc:Choice>
              <mc:Fallback>
                <p:oleObj name="Equation" r:id="rId17" imgW="355320" imgH="203040" progId="Equation.DSMT4">
                  <p:embed/>
                  <p:pic>
                    <p:nvPicPr>
                      <p:cNvPr id="0" name=""/>
                      <p:cNvPicPr/>
                      <p:nvPr/>
                    </p:nvPicPr>
                    <p:blipFill>
                      <a:blip r:embed="rId18"/>
                      <a:stretch>
                        <a:fillRect/>
                      </a:stretch>
                    </p:blipFill>
                    <p:spPr>
                      <a:xfrm>
                        <a:off x="5175250" y="5638800"/>
                        <a:ext cx="1377950" cy="787400"/>
                      </a:xfrm>
                      <a:prstGeom prst="rect">
                        <a:avLst/>
                      </a:prstGeom>
                    </p:spPr>
                  </p:pic>
                </p:oleObj>
              </mc:Fallback>
            </mc:AlternateContent>
          </a:graphicData>
        </a:graphic>
      </p:graphicFrame>
    </p:spTree>
    <p:extLst>
      <p:ext uri="{BB962C8B-B14F-4D97-AF65-F5344CB8AC3E}">
        <p14:creationId xmlns:p14="http://schemas.microsoft.com/office/powerpoint/2010/main" val="29534888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On-Line Resources</a:t>
            </a:r>
            <a:br>
              <a:rPr lang="en-US" dirty="0" smtClean="0"/>
            </a:br>
            <a:endParaRPr lang="en-US" dirty="0"/>
          </a:p>
        </p:txBody>
      </p:sp>
      <p:sp>
        <p:nvSpPr>
          <p:cNvPr id="3" name="Content Placeholder 2"/>
          <p:cNvSpPr>
            <a:spLocks noGrp="1"/>
          </p:cNvSpPr>
          <p:nvPr>
            <p:ph idx="1"/>
          </p:nvPr>
        </p:nvSpPr>
        <p:spPr>
          <a:xfrm>
            <a:off x="228600" y="1828800"/>
            <a:ext cx="8610600" cy="5562600"/>
          </a:xfrm>
        </p:spPr>
        <p:txBody>
          <a:bodyPr>
            <a:normAutofit fontScale="77500" lnSpcReduction="20000"/>
          </a:bodyPr>
          <a:lstStyle/>
          <a:p>
            <a:pPr marL="0" indent="0">
              <a:buNone/>
            </a:pPr>
            <a:r>
              <a:rPr lang="en-US" sz="4600" b="1" dirty="0" smtClean="0">
                <a:solidFill>
                  <a:schemeClr val="accent2">
                    <a:lumMod val="50000"/>
                  </a:schemeClr>
                </a:solidFill>
              </a:rPr>
              <a:t>Math Class WIKI page</a:t>
            </a:r>
            <a:endParaRPr lang="en-US" sz="4600" b="1" dirty="0">
              <a:solidFill>
                <a:schemeClr val="accent2">
                  <a:lumMod val="50000"/>
                </a:schemeClr>
              </a:solidFill>
            </a:endParaRPr>
          </a:p>
          <a:p>
            <a:r>
              <a:rPr lang="en-US" sz="2800" dirty="0" smtClean="0">
                <a:solidFill>
                  <a:srgbClr val="002060"/>
                </a:solidFill>
                <a:hlinkClick r:id="rId2"/>
              </a:rPr>
              <a:t>www.southstarbuckmath.wikispaces.com</a:t>
            </a:r>
            <a:endParaRPr lang="en-US" sz="2800" dirty="0" smtClean="0">
              <a:solidFill>
                <a:srgbClr val="002060"/>
              </a:solidFill>
            </a:endParaRPr>
          </a:p>
          <a:p>
            <a:pPr marL="0" indent="0">
              <a:buNone/>
            </a:pPr>
            <a:endParaRPr lang="en-US" sz="2800" dirty="0" smtClean="0">
              <a:solidFill>
                <a:srgbClr val="002060"/>
              </a:solidFill>
            </a:endParaRPr>
          </a:p>
          <a:p>
            <a:pPr marL="0" indent="0">
              <a:buNone/>
            </a:pPr>
            <a:r>
              <a:rPr lang="en-US" sz="4600" b="1" dirty="0" smtClean="0">
                <a:solidFill>
                  <a:schemeClr val="accent2">
                    <a:lumMod val="50000"/>
                  </a:schemeClr>
                </a:solidFill>
              </a:rPr>
              <a:t>South High Web Page</a:t>
            </a:r>
            <a:endParaRPr lang="en-US" sz="4600" b="1" dirty="0" smtClean="0">
              <a:solidFill>
                <a:schemeClr val="accent2">
                  <a:lumMod val="50000"/>
                </a:schemeClr>
              </a:solidFill>
              <a:hlinkClick r:id="rId3"/>
            </a:endParaRPr>
          </a:p>
          <a:p>
            <a:r>
              <a:rPr lang="en-US" dirty="0" smtClean="0">
                <a:hlinkClick r:id="rId3"/>
              </a:rPr>
              <a:t>http</a:t>
            </a:r>
            <a:r>
              <a:rPr lang="en-US" dirty="0">
                <a:hlinkClick r:id="rId3"/>
              </a:rPr>
              <a:t>://denversouth.org</a:t>
            </a:r>
            <a:r>
              <a:rPr lang="en-US" dirty="0" smtClean="0">
                <a:hlinkClick r:id="rId3"/>
              </a:rPr>
              <a:t>/</a:t>
            </a:r>
            <a:endParaRPr lang="en-US" dirty="0" smtClean="0"/>
          </a:p>
          <a:p>
            <a:endParaRPr lang="en-US" dirty="0" smtClean="0"/>
          </a:p>
          <a:p>
            <a:pPr marL="0" indent="0">
              <a:buNone/>
            </a:pPr>
            <a:r>
              <a:rPr lang="en-US" sz="4600" b="1" dirty="0" smtClean="0">
                <a:solidFill>
                  <a:schemeClr val="accent2">
                    <a:lumMod val="50000"/>
                  </a:schemeClr>
                </a:solidFill>
              </a:rPr>
              <a:t>Denver Public Schools</a:t>
            </a:r>
          </a:p>
          <a:p>
            <a:r>
              <a:rPr lang="en-US" dirty="0" smtClean="0">
                <a:hlinkClick r:id="rId4"/>
              </a:rPr>
              <a:t>www.dpsk12.org</a:t>
            </a:r>
            <a:endParaRPr lang="en-US" dirty="0" smtClean="0"/>
          </a:p>
          <a:p>
            <a:endParaRPr lang="en-US" dirty="0" smtClean="0"/>
          </a:p>
          <a:p>
            <a:endParaRPr lang="en-US" dirty="0"/>
          </a:p>
          <a:p>
            <a:pPr marL="0" indent="0">
              <a:buNone/>
            </a:pPr>
            <a:r>
              <a:rPr lang="en-US" dirty="0"/>
              <a:t/>
            </a:r>
            <a:br>
              <a:rPr lang="en-US" dirty="0"/>
            </a:br>
            <a:r>
              <a:rPr lang="en-US" dirty="0"/>
              <a:t/>
            </a:r>
            <a:br>
              <a:rPr lang="en-US" dirty="0"/>
            </a:br>
            <a:r>
              <a:rPr lang="en-US" dirty="0"/>
              <a:t/>
            </a:r>
            <a:br>
              <a:rPr lang="en-US" dirty="0"/>
            </a:br>
            <a:endParaRPr lang="en-US" dirty="0" smtClean="0"/>
          </a:p>
          <a:p>
            <a:endParaRPr lang="en-US" dirty="0"/>
          </a:p>
        </p:txBody>
      </p:sp>
      <p:pic>
        <p:nvPicPr>
          <p:cNvPr id="16387" name="Picture 3" descr="C:\Users\dstarbu\AppData\Local\Microsoft\Windows\Temporary Internet Files\Content.IE5\WTZ3S8M0\MP900316436[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9057" y="2514600"/>
            <a:ext cx="3657600" cy="2450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5557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219200"/>
            <a:ext cx="8991600" cy="5486400"/>
          </a:xfrm>
        </p:spPr>
        <p:txBody>
          <a:bodyPr>
            <a:normAutofit lnSpcReduction="10000"/>
          </a:bodyPr>
          <a:lstStyle/>
          <a:p>
            <a:r>
              <a:rPr lang="en-US" b="1" dirty="0" err="1" smtClean="0">
                <a:solidFill>
                  <a:schemeClr val="tx2">
                    <a:lumMod val="50000"/>
                  </a:schemeClr>
                </a:solidFill>
              </a:rPr>
              <a:t>WSheet</a:t>
            </a:r>
            <a:r>
              <a:rPr lang="en-US" b="1" dirty="0" smtClean="0">
                <a:solidFill>
                  <a:schemeClr val="tx2">
                    <a:lumMod val="50000"/>
                  </a:schemeClr>
                </a:solidFill>
              </a:rPr>
              <a:t> Due – ‘Campers’, ‘Mr. and Mrs. Number’; </a:t>
            </a:r>
            <a:r>
              <a:rPr lang="en-US" b="1" dirty="0">
                <a:solidFill>
                  <a:schemeClr val="tx2">
                    <a:lumMod val="50000"/>
                  </a:schemeClr>
                </a:solidFill>
              </a:rPr>
              <a:t>S</a:t>
            </a:r>
            <a:r>
              <a:rPr lang="en-US" b="1" dirty="0" smtClean="0">
                <a:solidFill>
                  <a:schemeClr val="tx2">
                    <a:lumMod val="50000"/>
                  </a:schemeClr>
                </a:solidFill>
              </a:rPr>
              <a:t>olving Review</a:t>
            </a:r>
          </a:p>
          <a:p>
            <a:r>
              <a:rPr lang="en-US" dirty="0" smtClean="0"/>
              <a:t>Copy </a:t>
            </a:r>
            <a:r>
              <a:rPr lang="en-US" dirty="0"/>
              <a:t>the CLASS OBJECTIVE in the Classwork section of your binder</a:t>
            </a:r>
            <a:r>
              <a:rPr lang="en-US" dirty="0" smtClean="0"/>
              <a:t>:</a:t>
            </a:r>
          </a:p>
          <a:p>
            <a:pPr marL="0" indent="0">
              <a:buNone/>
            </a:pPr>
            <a:r>
              <a:rPr lang="en-US" b="1" dirty="0" smtClean="0">
                <a:latin typeface="Aharoni" pitchFamily="2" charset="-79"/>
                <a:cs typeface="Aharoni" pitchFamily="2" charset="-79"/>
              </a:rPr>
              <a:t>Students will simplify variable expressions using the RULES OF EXPONENTS</a:t>
            </a:r>
          </a:p>
          <a:p>
            <a:r>
              <a:rPr lang="en-US" b="1" dirty="0" smtClean="0">
                <a:cs typeface="Aharoni" pitchFamily="2" charset="-79"/>
              </a:rPr>
              <a:t>CW: Pg. 345/ #1-3 ; Pg. 352/ #1-6, 8</a:t>
            </a:r>
          </a:p>
          <a:p>
            <a:r>
              <a:rPr lang="en-US" b="1" dirty="0" smtClean="0">
                <a:cs typeface="Aharoni" pitchFamily="2" charset="-79"/>
              </a:rPr>
              <a:t>CW: Pg. 338/ #6; Pg. 346/ #8, 9  </a:t>
            </a:r>
          </a:p>
          <a:p>
            <a:r>
              <a:rPr lang="en-US" b="1" dirty="0" smtClean="0">
                <a:solidFill>
                  <a:srgbClr val="C00000"/>
                </a:solidFill>
                <a:effectLst>
                  <a:outerShdw blurRad="38100" dist="38100" dir="2700000" algn="tl">
                    <a:srgbClr val="000000">
                      <a:alpha val="43137"/>
                    </a:srgbClr>
                  </a:outerShdw>
                </a:effectLst>
              </a:rPr>
              <a:t>HW: Pg. 346/ #13; Pg</a:t>
            </a:r>
            <a:r>
              <a:rPr lang="en-US" b="1" dirty="0">
                <a:solidFill>
                  <a:srgbClr val="C00000"/>
                </a:solidFill>
                <a:effectLst>
                  <a:outerShdw blurRad="38100" dist="38100" dir="2700000" algn="tl">
                    <a:srgbClr val="000000">
                      <a:alpha val="43137"/>
                    </a:srgbClr>
                  </a:outerShdw>
                </a:effectLst>
              </a:rPr>
              <a:t>. </a:t>
            </a:r>
            <a:r>
              <a:rPr lang="en-US" b="1" dirty="0" smtClean="0">
                <a:solidFill>
                  <a:srgbClr val="C00000"/>
                </a:solidFill>
                <a:effectLst>
                  <a:outerShdw blurRad="38100" dist="38100" dir="2700000" algn="tl">
                    <a:srgbClr val="000000">
                      <a:alpha val="43137"/>
                    </a:srgbClr>
                  </a:outerShdw>
                </a:effectLst>
              </a:rPr>
              <a:t>352/ #1 - 4  Due MONDAY</a:t>
            </a:r>
            <a:endParaRPr lang="en-US" b="1" dirty="0">
              <a:solidFill>
                <a:srgbClr val="C00000"/>
              </a:solidFill>
              <a:effectLst>
                <a:outerShdw blurRad="38100" dist="38100" dir="2700000" algn="tl">
                  <a:srgbClr val="000000">
                    <a:alpha val="43137"/>
                  </a:srgbClr>
                </a:outerShdw>
              </a:effectLst>
            </a:endParaRPr>
          </a:p>
          <a:p>
            <a:r>
              <a:rPr lang="en-US" b="1" dirty="0">
                <a:solidFill>
                  <a:srgbClr val="FFC000"/>
                </a:solidFill>
                <a:effectLst>
                  <a:outerShdw blurRad="38100" dist="38100" dir="2700000" algn="tl">
                    <a:srgbClr val="000000">
                      <a:alpha val="43137"/>
                    </a:srgbClr>
                  </a:outerShdw>
                </a:effectLst>
              </a:rPr>
              <a:t>NOTES</a:t>
            </a:r>
            <a:r>
              <a:rPr lang="en-US" b="1" dirty="0"/>
              <a:t> – Exponential GROWTH and DECAY</a:t>
            </a:r>
          </a:p>
          <a:p>
            <a:endParaRPr lang="en-US" b="1" dirty="0">
              <a:solidFill>
                <a:srgbClr val="C00000"/>
              </a:solidFill>
              <a:effectLst>
                <a:outerShdw blurRad="38100" dist="38100" dir="2700000" algn="tl">
                  <a:srgbClr val="000000">
                    <a:alpha val="43137"/>
                  </a:srgbClr>
                </a:outerShdw>
              </a:effectLst>
            </a:endParaRPr>
          </a:p>
          <a:p>
            <a:endParaRPr lang="en-US" b="1" dirty="0">
              <a:cs typeface="Aharoni" pitchFamily="2" charset="-79"/>
            </a:endParaRPr>
          </a:p>
        </p:txBody>
      </p:sp>
    </p:spTree>
    <p:extLst>
      <p:ext uri="{BB962C8B-B14F-4D97-AF65-F5344CB8AC3E}">
        <p14:creationId xmlns:p14="http://schemas.microsoft.com/office/powerpoint/2010/main" val="371056233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371600"/>
            <a:ext cx="8763000" cy="4953000"/>
          </a:xfrm>
        </p:spPr>
        <p:txBody>
          <a:bodyPr>
            <a:normAutofit/>
          </a:bodyPr>
          <a:lstStyle/>
          <a:p>
            <a:r>
              <a:rPr lang="en-US" b="1" dirty="0" smtClean="0">
                <a:solidFill>
                  <a:srgbClr val="660066"/>
                </a:solidFill>
                <a:effectLst>
                  <a:outerShdw blurRad="38100" dist="38100" dir="2700000" algn="tl">
                    <a:srgbClr val="000000">
                      <a:alpha val="43137"/>
                    </a:srgbClr>
                  </a:outerShdw>
                </a:effectLst>
              </a:rPr>
              <a:t>Complete Pg. 352/ #6,8,10  with your group</a:t>
            </a:r>
          </a:p>
          <a:p>
            <a:r>
              <a:rPr lang="en-US" b="1" dirty="0" smtClean="0">
                <a:solidFill>
                  <a:srgbClr val="C00000"/>
                </a:solidFill>
                <a:effectLst>
                  <a:outerShdw blurRad="38100" dist="38100" dir="2700000" algn="tl">
                    <a:srgbClr val="000000">
                      <a:alpha val="43137"/>
                    </a:srgbClr>
                  </a:outerShdw>
                </a:effectLst>
              </a:rPr>
              <a:t>HW DUE: Pg</a:t>
            </a:r>
            <a:r>
              <a:rPr lang="en-US" b="1" dirty="0">
                <a:solidFill>
                  <a:srgbClr val="C00000"/>
                </a:solidFill>
                <a:effectLst>
                  <a:outerShdw blurRad="38100" dist="38100" dir="2700000" algn="tl">
                    <a:srgbClr val="000000">
                      <a:alpha val="43137"/>
                    </a:srgbClr>
                  </a:outerShdw>
                </a:effectLst>
              </a:rPr>
              <a:t>. 352/ #1 </a:t>
            </a:r>
            <a:r>
              <a:rPr lang="en-US" b="1" dirty="0" smtClean="0">
                <a:solidFill>
                  <a:srgbClr val="C00000"/>
                </a:solidFill>
                <a:effectLst>
                  <a:outerShdw blurRad="38100" dist="38100" dir="2700000" algn="tl">
                    <a:srgbClr val="000000">
                      <a:alpha val="43137"/>
                    </a:srgbClr>
                  </a:outerShdw>
                </a:effectLst>
              </a:rPr>
              <a:t>– 4; </a:t>
            </a:r>
            <a:r>
              <a:rPr lang="en-US" b="1" dirty="0" err="1">
                <a:solidFill>
                  <a:srgbClr val="C00000"/>
                </a:solidFill>
                <a:effectLst>
                  <a:outerShdw blurRad="38100" dist="38100" dir="2700000" algn="tl">
                    <a:srgbClr val="000000">
                      <a:alpha val="43137"/>
                    </a:srgbClr>
                  </a:outerShdw>
                </a:effectLst>
              </a:rPr>
              <a:t>WSheet</a:t>
            </a:r>
            <a:r>
              <a:rPr lang="en-US" b="1" dirty="0">
                <a:solidFill>
                  <a:srgbClr val="C00000"/>
                </a:solidFill>
                <a:effectLst>
                  <a:outerShdw blurRad="38100" dist="38100" dir="2700000" algn="tl">
                    <a:srgbClr val="000000">
                      <a:alpha val="43137"/>
                    </a:srgbClr>
                  </a:outerShdw>
                </a:effectLst>
              </a:rPr>
              <a:t> Due – ‘Campers’, ‘Mr. and Mrs. Number</a:t>
            </a:r>
            <a:r>
              <a:rPr lang="en-US" b="1" dirty="0" smtClean="0">
                <a:solidFill>
                  <a:srgbClr val="C00000"/>
                </a:solidFill>
                <a:effectLst>
                  <a:outerShdw blurRad="38100" dist="38100" dir="2700000" algn="tl">
                    <a:srgbClr val="000000">
                      <a:alpha val="43137"/>
                    </a:srgbClr>
                  </a:outerShdw>
                </a:effectLst>
              </a:rPr>
              <a:t>’ </a:t>
            </a:r>
          </a:p>
          <a:p>
            <a:r>
              <a:rPr lang="en-US" b="1" dirty="0" smtClean="0">
                <a:solidFill>
                  <a:srgbClr val="FFC000"/>
                </a:solidFill>
                <a:effectLst>
                  <a:outerShdw blurRad="38100" dist="38100" dir="2700000" algn="tl">
                    <a:srgbClr val="000000">
                      <a:alpha val="43137"/>
                    </a:srgbClr>
                  </a:outerShdw>
                </a:effectLst>
              </a:rPr>
              <a:t>NOTES – Exponential GROWTH and DECAY</a:t>
            </a:r>
          </a:p>
          <a:p>
            <a:r>
              <a:rPr lang="en-US" b="1" dirty="0" smtClean="0">
                <a:solidFill>
                  <a:srgbClr val="C00000"/>
                </a:solidFill>
                <a:effectLst>
                  <a:outerShdw blurRad="38100" dist="38100" dir="2700000" algn="tl">
                    <a:srgbClr val="000000">
                      <a:alpha val="43137"/>
                    </a:srgbClr>
                  </a:outerShdw>
                </a:effectLst>
              </a:rPr>
              <a:t>HW </a:t>
            </a:r>
            <a:r>
              <a:rPr lang="en-US" b="1" dirty="0" smtClean="0">
                <a:solidFill>
                  <a:srgbClr val="C00000"/>
                </a:solidFill>
                <a:effectLst>
                  <a:outerShdw blurRad="38100" dist="38100" dir="2700000" algn="tl">
                    <a:srgbClr val="000000">
                      <a:alpha val="43137"/>
                    </a:srgbClr>
                  </a:outerShdw>
                </a:effectLst>
                <a:cs typeface="Aharoni" pitchFamily="2" charset="-79"/>
              </a:rPr>
              <a:t>Due WED./THURS.:</a:t>
            </a:r>
          </a:p>
          <a:p>
            <a:pPr lvl="1"/>
            <a:r>
              <a:rPr lang="en-US" b="1" dirty="0" smtClean="0">
                <a:solidFill>
                  <a:srgbClr val="C00000"/>
                </a:solidFill>
                <a:cs typeface="Aharoni" pitchFamily="2" charset="-79"/>
              </a:rPr>
              <a:t>Pg</a:t>
            </a:r>
            <a:r>
              <a:rPr lang="en-US" b="1" dirty="0">
                <a:solidFill>
                  <a:srgbClr val="C00000"/>
                </a:solidFill>
                <a:cs typeface="Aharoni" pitchFamily="2" charset="-79"/>
              </a:rPr>
              <a:t>. 345/ </a:t>
            </a:r>
            <a:r>
              <a:rPr lang="en-US" b="1" dirty="0" smtClean="0">
                <a:solidFill>
                  <a:srgbClr val="C00000"/>
                </a:solidFill>
                <a:cs typeface="Aharoni" pitchFamily="2" charset="-79"/>
              </a:rPr>
              <a:t>#2,3 Pg. </a:t>
            </a:r>
            <a:r>
              <a:rPr lang="en-US" b="1" dirty="0">
                <a:solidFill>
                  <a:srgbClr val="C00000"/>
                </a:solidFill>
                <a:cs typeface="Aharoni" pitchFamily="2" charset="-79"/>
              </a:rPr>
              <a:t>338/ #6; </a:t>
            </a:r>
            <a:r>
              <a:rPr lang="en-US" b="1" dirty="0" smtClean="0">
                <a:solidFill>
                  <a:srgbClr val="C00000"/>
                </a:solidFill>
                <a:cs typeface="Aharoni" pitchFamily="2" charset="-79"/>
              </a:rPr>
              <a:t>Pg</a:t>
            </a:r>
            <a:r>
              <a:rPr lang="en-US" b="1" dirty="0">
                <a:solidFill>
                  <a:srgbClr val="C00000"/>
                </a:solidFill>
                <a:cs typeface="Aharoni" pitchFamily="2" charset="-79"/>
              </a:rPr>
              <a:t>. 346/ #8, </a:t>
            </a:r>
            <a:r>
              <a:rPr lang="en-US" b="1" dirty="0" smtClean="0">
                <a:solidFill>
                  <a:srgbClr val="C00000"/>
                </a:solidFill>
                <a:cs typeface="Aharoni" pitchFamily="2" charset="-79"/>
              </a:rPr>
              <a:t>9, 13  </a:t>
            </a:r>
            <a:endParaRPr lang="en-US" dirty="0" smtClean="0">
              <a:solidFill>
                <a:srgbClr val="FFC000"/>
              </a:solidFill>
              <a:effectLst>
                <a:outerShdw blurRad="38100" dist="38100" dir="2700000" algn="tl">
                  <a:srgbClr val="000000">
                    <a:alpha val="43137"/>
                  </a:srgbClr>
                </a:outerShdw>
              </a:effectLst>
            </a:endParaRPr>
          </a:p>
          <a:p>
            <a:pPr marL="0" indent="0">
              <a:buNone/>
            </a:pPr>
            <a:r>
              <a:rPr lang="en-US" b="1" dirty="0">
                <a:solidFill>
                  <a:srgbClr val="C00000"/>
                </a:solidFill>
                <a:effectLst>
                  <a:outerShdw blurRad="38100" dist="38100" dir="2700000" algn="tl">
                    <a:srgbClr val="000000">
                      <a:alpha val="43137"/>
                    </a:srgbClr>
                  </a:outerShdw>
                </a:effectLst>
                <a:cs typeface="Aharoni" pitchFamily="2" charset="-79"/>
              </a:rPr>
              <a:t>	</a:t>
            </a:r>
            <a:endParaRPr lang="en-US" b="1" dirty="0">
              <a:solidFill>
                <a:srgbClr val="C00000"/>
              </a:solidFill>
              <a:cs typeface="Aharoni" pitchFamily="2" charset="-79"/>
            </a:endParaRPr>
          </a:p>
        </p:txBody>
      </p:sp>
    </p:spTree>
    <p:extLst>
      <p:ext uri="{BB962C8B-B14F-4D97-AF65-F5344CB8AC3E}">
        <p14:creationId xmlns:p14="http://schemas.microsoft.com/office/powerpoint/2010/main" val="364380714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Simplify using the </a:t>
            </a:r>
            <a:br>
              <a:rPr lang="en-US" dirty="0" smtClean="0"/>
            </a:br>
            <a:r>
              <a:rPr lang="en-US" dirty="0" smtClean="0"/>
              <a:t>RULES of EXPONENTS</a:t>
            </a:r>
            <a:endParaRPr lang="en-US" dirty="0"/>
          </a:p>
        </p:txBody>
      </p:sp>
      <p:sp>
        <p:nvSpPr>
          <p:cNvPr id="3" name="Content Placeholder 2"/>
          <p:cNvSpPr>
            <a:spLocks noGrp="1"/>
          </p:cNvSpPr>
          <p:nvPr>
            <p:ph idx="1"/>
          </p:nvPr>
        </p:nvSpPr>
        <p:spPr>
          <a:xfrm>
            <a:off x="304800" y="1524000"/>
            <a:ext cx="8458200" cy="5312229"/>
          </a:xfrm>
        </p:spPr>
        <p:txBody>
          <a:bodyPr>
            <a:normAutofit fontScale="92500" lnSpcReduction="20000"/>
          </a:bodyPr>
          <a:lstStyle/>
          <a:p>
            <a:pPr marL="0" indent="0">
              <a:buNone/>
            </a:pPr>
            <a:endParaRPr lang="en-US" dirty="0" smtClean="0"/>
          </a:p>
          <a:p>
            <a:pPr marL="0" indent="0">
              <a:buNone/>
            </a:pPr>
            <a:r>
              <a:rPr lang="en-US" dirty="0" smtClean="0"/>
              <a:t>1.				2.</a:t>
            </a:r>
          </a:p>
          <a:p>
            <a:pPr marL="0" indent="0">
              <a:buNone/>
            </a:pPr>
            <a:endParaRPr lang="en-US" dirty="0" smtClean="0"/>
          </a:p>
          <a:p>
            <a:pPr marL="0" indent="0">
              <a:buNone/>
            </a:pPr>
            <a:endParaRPr lang="en-US" dirty="0" smtClean="0"/>
          </a:p>
          <a:p>
            <a:pPr marL="0" indent="0">
              <a:buNone/>
            </a:pPr>
            <a:endParaRPr lang="en-US" dirty="0" smtClean="0"/>
          </a:p>
          <a:p>
            <a:pPr marL="0" indent="0">
              <a:buNone/>
            </a:pPr>
            <a:r>
              <a:rPr lang="en-US" dirty="0" smtClean="0"/>
              <a:t>3.				4.</a:t>
            </a:r>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a:t>5</a:t>
            </a:r>
            <a:r>
              <a:rPr lang="en-US" dirty="0" smtClean="0"/>
              <a:t>.				6.	</a:t>
            </a:r>
            <a:endParaRPr lang="en-US" dirty="0"/>
          </a:p>
          <a:p>
            <a:pPr marL="0" indent="0">
              <a:buNone/>
            </a:pPr>
            <a:r>
              <a:rPr lang="en-US" dirty="0" smtClean="0"/>
              <a:t>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685313492"/>
              </p:ext>
            </p:extLst>
          </p:nvPr>
        </p:nvGraphicFramePr>
        <p:xfrm>
          <a:off x="1143000" y="1905000"/>
          <a:ext cx="1583267" cy="647700"/>
        </p:xfrm>
        <a:graphic>
          <a:graphicData uri="http://schemas.openxmlformats.org/presentationml/2006/ole">
            <mc:AlternateContent xmlns:mc="http://schemas.openxmlformats.org/markup-compatibility/2006">
              <mc:Choice xmlns:v="urn:schemas-microsoft-com:vml" Requires="v">
                <p:oleObj spid="_x0000_s23362" name="Equation" r:id="rId3" imgW="558720" imgH="228600" progId="Equation.DSMT4">
                  <p:embed/>
                </p:oleObj>
              </mc:Choice>
              <mc:Fallback>
                <p:oleObj name="Equation" r:id="rId3" imgW="558720" imgH="228600" progId="Equation.DSMT4">
                  <p:embed/>
                  <p:pic>
                    <p:nvPicPr>
                      <p:cNvPr id="0" name=""/>
                      <p:cNvPicPr/>
                      <p:nvPr/>
                    </p:nvPicPr>
                    <p:blipFill>
                      <a:blip r:embed="rId4"/>
                      <a:stretch>
                        <a:fillRect/>
                      </a:stretch>
                    </p:blipFill>
                    <p:spPr>
                      <a:xfrm>
                        <a:off x="1143000" y="1905000"/>
                        <a:ext cx="1583267" cy="6477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88419989"/>
              </p:ext>
            </p:extLst>
          </p:nvPr>
        </p:nvGraphicFramePr>
        <p:xfrm>
          <a:off x="4800600" y="1752600"/>
          <a:ext cx="1390650" cy="1248019"/>
        </p:xfrm>
        <a:graphic>
          <a:graphicData uri="http://schemas.openxmlformats.org/presentationml/2006/ole">
            <mc:AlternateContent xmlns:mc="http://schemas.openxmlformats.org/markup-compatibility/2006">
              <mc:Choice xmlns:v="urn:schemas-microsoft-com:vml" Requires="v">
                <p:oleObj spid="_x0000_s23363" name="Equation" r:id="rId5" imgW="495000" imgH="444240" progId="Equation.DSMT4">
                  <p:embed/>
                </p:oleObj>
              </mc:Choice>
              <mc:Fallback>
                <p:oleObj name="Equation" r:id="rId5" imgW="495000" imgH="444240" progId="Equation.DSMT4">
                  <p:embed/>
                  <p:pic>
                    <p:nvPicPr>
                      <p:cNvPr id="0" name=""/>
                      <p:cNvPicPr/>
                      <p:nvPr/>
                    </p:nvPicPr>
                    <p:blipFill>
                      <a:blip r:embed="rId6"/>
                      <a:stretch>
                        <a:fillRect/>
                      </a:stretch>
                    </p:blipFill>
                    <p:spPr>
                      <a:xfrm>
                        <a:off x="4800600" y="1752600"/>
                        <a:ext cx="1390650" cy="1248019"/>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8368274"/>
              </p:ext>
            </p:extLst>
          </p:nvPr>
        </p:nvGraphicFramePr>
        <p:xfrm>
          <a:off x="1066800" y="3505200"/>
          <a:ext cx="1162050" cy="1042865"/>
        </p:xfrm>
        <a:graphic>
          <a:graphicData uri="http://schemas.openxmlformats.org/presentationml/2006/ole">
            <mc:AlternateContent xmlns:mc="http://schemas.openxmlformats.org/markup-compatibility/2006">
              <mc:Choice xmlns:v="urn:schemas-microsoft-com:vml" Requires="v">
                <p:oleObj spid="_x0000_s23364" name="Equation" r:id="rId7" imgW="495000" imgH="444240" progId="Equation.DSMT4">
                  <p:embed/>
                </p:oleObj>
              </mc:Choice>
              <mc:Fallback>
                <p:oleObj name="Equation" r:id="rId7" imgW="495000" imgH="444240" progId="Equation.DSMT4">
                  <p:embed/>
                  <p:pic>
                    <p:nvPicPr>
                      <p:cNvPr id="0" name=""/>
                      <p:cNvPicPr/>
                      <p:nvPr/>
                    </p:nvPicPr>
                    <p:blipFill>
                      <a:blip r:embed="rId8"/>
                      <a:stretch>
                        <a:fillRect/>
                      </a:stretch>
                    </p:blipFill>
                    <p:spPr>
                      <a:xfrm>
                        <a:off x="1066800" y="3505200"/>
                        <a:ext cx="1162050" cy="104286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89399271"/>
              </p:ext>
            </p:extLst>
          </p:nvPr>
        </p:nvGraphicFramePr>
        <p:xfrm>
          <a:off x="4724400" y="3581400"/>
          <a:ext cx="1514928" cy="1060450"/>
        </p:xfrm>
        <a:graphic>
          <a:graphicData uri="http://schemas.openxmlformats.org/presentationml/2006/ole">
            <mc:AlternateContent xmlns:mc="http://schemas.openxmlformats.org/markup-compatibility/2006">
              <mc:Choice xmlns:v="urn:schemas-microsoft-com:vml" Requires="v">
                <p:oleObj spid="_x0000_s23365" name="Equation" r:id="rId9" imgW="634680" imgH="444240" progId="Equation.DSMT4">
                  <p:embed/>
                </p:oleObj>
              </mc:Choice>
              <mc:Fallback>
                <p:oleObj name="Equation" r:id="rId9" imgW="634680" imgH="444240" progId="Equation.DSMT4">
                  <p:embed/>
                  <p:pic>
                    <p:nvPicPr>
                      <p:cNvPr id="0" name=""/>
                      <p:cNvPicPr/>
                      <p:nvPr/>
                    </p:nvPicPr>
                    <p:blipFill>
                      <a:blip r:embed="rId10"/>
                      <a:stretch>
                        <a:fillRect/>
                      </a:stretch>
                    </p:blipFill>
                    <p:spPr>
                      <a:xfrm>
                        <a:off x="4724400" y="3581400"/>
                        <a:ext cx="1514928" cy="10604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79447603"/>
              </p:ext>
            </p:extLst>
          </p:nvPr>
        </p:nvGraphicFramePr>
        <p:xfrm>
          <a:off x="1066800" y="5334000"/>
          <a:ext cx="1492250" cy="949614"/>
        </p:xfrm>
        <a:graphic>
          <a:graphicData uri="http://schemas.openxmlformats.org/presentationml/2006/ole">
            <mc:AlternateContent xmlns:mc="http://schemas.openxmlformats.org/markup-compatibility/2006">
              <mc:Choice xmlns:v="urn:schemas-microsoft-com:vml" Requires="v">
                <p:oleObj spid="_x0000_s23366" name="Equation" r:id="rId11" imgW="698400" imgH="444240" progId="Equation.DSMT4">
                  <p:embed/>
                </p:oleObj>
              </mc:Choice>
              <mc:Fallback>
                <p:oleObj name="Equation" r:id="rId11" imgW="698400" imgH="444240" progId="Equation.DSMT4">
                  <p:embed/>
                  <p:pic>
                    <p:nvPicPr>
                      <p:cNvPr id="0" name=""/>
                      <p:cNvPicPr/>
                      <p:nvPr/>
                    </p:nvPicPr>
                    <p:blipFill>
                      <a:blip r:embed="rId12"/>
                      <a:stretch>
                        <a:fillRect/>
                      </a:stretch>
                    </p:blipFill>
                    <p:spPr>
                      <a:xfrm>
                        <a:off x="1066800" y="5334000"/>
                        <a:ext cx="1492250" cy="949614"/>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125890746"/>
              </p:ext>
            </p:extLst>
          </p:nvPr>
        </p:nvGraphicFramePr>
        <p:xfrm>
          <a:off x="4876800" y="5410200"/>
          <a:ext cx="1930400" cy="723900"/>
        </p:xfrm>
        <a:graphic>
          <a:graphicData uri="http://schemas.openxmlformats.org/presentationml/2006/ole">
            <mc:AlternateContent xmlns:mc="http://schemas.openxmlformats.org/markup-compatibility/2006">
              <mc:Choice xmlns:v="urn:schemas-microsoft-com:vml" Requires="v">
                <p:oleObj spid="_x0000_s23367" name="Equation" r:id="rId13" imgW="609480" imgH="228600" progId="Equation.DSMT4">
                  <p:embed/>
                </p:oleObj>
              </mc:Choice>
              <mc:Fallback>
                <p:oleObj name="Equation" r:id="rId13" imgW="609480" imgH="228600" progId="Equation.DSMT4">
                  <p:embed/>
                  <p:pic>
                    <p:nvPicPr>
                      <p:cNvPr id="0" name=""/>
                      <p:cNvPicPr/>
                      <p:nvPr/>
                    </p:nvPicPr>
                    <p:blipFill>
                      <a:blip r:embed="rId14"/>
                      <a:stretch>
                        <a:fillRect/>
                      </a:stretch>
                    </p:blipFill>
                    <p:spPr>
                      <a:xfrm>
                        <a:off x="4876800" y="5410200"/>
                        <a:ext cx="1930400" cy="723900"/>
                      </a:xfrm>
                      <a:prstGeom prst="rect">
                        <a:avLst/>
                      </a:prstGeom>
                    </p:spPr>
                  </p:pic>
                </p:oleObj>
              </mc:Fallback>
            </mc:AlternateContent>
          </a:graphicData>
        </a:graphic>
      </p:graphicFrame>
    </p:spTree>
    <p:extLst>
      <p:ext uri="{BB962C8B-B14F-4D97-AF65-F5344CB8AC3E}">
        <p14:creationId xmlns:p14="http://schemas.microsoft.com/office/powerpoint/2010/main" val="331310704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4379487"/>
            <a:ext cx="2628900" cy="2436114"/>
          </a:xfrm>
          <a:prstGeom prst="rect">
            <a:avLst/>
          </a:prstGeom>
        </p:spPr>
      </p:pic>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228600" y="1600200"/>
            <a:ext cx="8763000" cy="5105400"/>
          </a:xfrm>
        </p:spPr>
        <p:txBody>
          <a:bodyPr>
            <a:normAutofit lnSpcReduction="10000"/>
          </a:bodyPr>
          <a:lstStyle/>
          <a:p>
            <a:r>
              <a:rPr lang="en-US" b="1" dirty="0" smtClean="0">
                <a:solidFill>
                  <a:srgbClr val="660066"/>
                </a:solidFill>
                <a:effectLst>
                  <a:outerShdw blurRad="38100" dist="38100" dir="2700000" algn="tl">
                    <a:srgbClr val="000000">
                      <a:alpha val="43137"/>
                    </a:srgbClr>
                  </a:outerShdw>
                </a:effectLst>
              </a:rPr>
              <a:t>Complete Pg. 345/ #1; Pg. 357/ #3, 4  with your group</a:t>
            </a:r>
          </a:p>
          <a:p>
            <a:r>
              <a:rPr lang="en-US" b="1" dirty="0" smtClean="0">
                <a:solidFill>
                  <a:srgbClr val="FFC000"/>
                </a:solidFill>
                <a:effectLst>
                  <a:outerShdw blurRad="38100" dist="38100" dir="2700000" algn="tl">
                    <a:srgbClr val="000000">
                      <a:alpha val="43137"/>
                    </a:srgbClr>
                  </a:outerShdw>
                </a:effectLst>
              </a:rPr>
              <a:t>Exponential GROWTH and DECAY</a:t>
            </a:r>
          </a:p>
          <a:p>
            <a:r>
              <a:rPr lang="en-US" b="1" dirty="0" smtClean="0">
                <a:solidFill>
                  <a:srgbClr val="C00000"/>
                </a:solidFill>
                <a:effectLst>
                  <a:outerShdw blurRad="38100" dist="38100" dir="2700000" algn="tl">
                    <a:srgbClr val="000000">
                      <a:alpha val="43137"/>
                    </a:srgbClr>
                  </a:outerShdw>
                </a:effectLst>
              </a:rPr>
              <a:t>HW </a:t>
            </a:r>
            <a:r>
              <a:rPr lang="en-US" b="1" dirty="0" smtClean="0">
                <a:solidFill>
                  <a:srgbClr val="C00000"/>
                </a:solidFill>
                <a:effectLst>
                  <a:outerShdw blurRad="38100" dist="38100" dir="2700000" algn="tl">
                    <a:srgbClr val="000000">
                      <a:alpha val="43137"/>
                    </a:srgbClr>
                  </a:outerShdw>
                </a:effectLst>
                <a:cs typeface="Aharoni" pitchFamily="2" charset="-79"/>
              </a:rPr>
              <a:t>Due WED./THURS.: </a:t>
            </a:r>
          </a:p>
          <a:p>
            <a:pPr lvl="1"/>
            <a:r>
              <a:rPr lang="en-US" b="1" dirty="0" smtClean="0">
                <a:solidFill>
                  <a:srgbClr val="C00000"/>
                </a:solidFill>
                <a:cs typeface="Aharoni" pitchFamily="2" charset="-79"/>
              </a:rPr>
              <a:t>Pg</a:t>
            </a:r>
            <a:r>
              <a:rPr lang="en-US" b="1" dirty="0">
                <a:solidFill>
                  <a:srgbClr val="C00000"/>
                </a:solidFill>
                <a:cs typeface="Aharoni" pitchFamily="2" charset="-79"/>
              </a:rPr>
              <a:t>. 345/ </a:t>
            </a:r>
            <a:r>
              <a:rPr lang="en-US" b="1" dirty="0" smtClean="0">
                <a:solidFill>
                  <a:srgbClr val="C00000"/>
                </a:solidFill>
                <a:cs typeface="Aharoni" pitchFamily="2" charset="-79"/>
              </a:rPr>
              <a:t>#2,3 Pg. </a:t>
            </a:r>
            <a:r>
              <a:rPr lang="en-US" b="1" dirty="0">
                <a:solidFill>
                  <a:srgbClr val="C00000"/>
                </a:solidFill>
                <a:cs typeface="Aharoni" pitchFamily="2" charset="-79"/>
              </a:rPr>
              <a:t>338/ #</a:t>
            </a:r>
            <a:r>
              <a:rPr lang="en-US" b="1" dirty="0" smtClean="0">
                <a:solidFill>
                  <a:srgbClr val="C00000"/>
                </a:solidFill>
                <a:cs typeface="Aharoni" pitchFamily="2" charset="-79"/>
              </a:rPr>
              <a:t>6; Pg</a:t>
            </a:r>
            <a:r>
              <a:rPr lang="en-US" b="1" dirty="0">
                <a:solidFill>
                  <a:srgbClr val="C00000"/>
                </a:solidFill>
                <a:cs typeface="Aharoni" pitchFamily="2" charset="-79"/>
              </a:rPr>
              <a:t>. 346/ #8, </a:t>
            </a:r>
            <a:r>
              <a:rPr lang="en-US" b="1" dirty="0" smtClean="0">
                <a:solidFill>
                  <a:srgbClr val="C00000"/>
                </a:solidFill>
                <a:cs typeface="Aharoni" pitchFamily="2" charset="-79"/>
              </a:rPr>
              <a:t>9, 13</a:t>
            </a:r>
          </a:p>
          <a:p>
            <a:pPr lvl="1"/>
            <a:r>
              <a:rPr lang="en-US" b="1" dirty="0" smtClean="0">
                <a:solidFill>
                  <a:srgbClr val="C00000"/>
                </a:solidFill>
                <a:cs typeface="Aharoni" pitchFamily="2" charset="-79"/>
              </a:rPr>
              <a:t>All Make-up Work Due MONDAY MARCH 10, 4:30…NO EXCEPTIONS</a:t>
            </a:r>
          </a:p>
          <a:p>
            <a:pPr marL="0" indent="0">
              <a:buNone/>
            </a:pPr>
            <a:endParaRPr lang="en-US" b="1" dirty="0" smtClean="0">
              <a:solidFill>
                <a:srgbClr val="C00000"/>
              </a:solidFill>
              <a:cs typeface="Aharoni" pitchFamily="2" charset="-79"/>
            </a:endParaRPr>
          </a:p>
          <a:p>
            <a:pPr marL="0" indent="0">
              <a:buNone/>
            </a:pPr>
            <a:r>
              <a:rPr lang="en-US" b="1" dirty="0" smtClean="0">
                <a:solidFill>
                  <a:srgbClr val="C00000"/>
                </a:solidFill>
                <a:cs typeface="Aharoni" pitchFamily="2" charset="-79"/>
              </a:rPr>
              <a:t>  </a:t>
            </a:r>
            <a:endParaRPr lang="en-US" dirty="0" smtClean="0">
              <a:solidFill>
                <a:srgbClr val="FFC000"/>
              </a:solidFill>
              <a:effectLst>
                <a:outerShdw blurRad="38100" dist="38100" dir="2700000" algn="tl">
                  <a:srgbClr val="000000">
                    <a:alpha val="43137"/>
                  </a:srgbClr>
                </a:outerShdw>
              </a:effectLst>
            </a:endParaRPr>
          </a:p>
          <a:p>
            <a:pPr marL="0" indent="0">
              <a:buNone/>
            </a:pPr>
            <a:r>
              <a:rPr lang="en-US" b="1" dirty="0">
                <a:solidFill>
                  <a:srgbClr val="C00000"/>
                </a:solidFill>
                <a:effectLst>
                  <a:outerShdw blurRad="38100" dist="38100" dir="2700000" algn="tl">
                    <a:srgbClr val="000000">
                      <a:alpha val="43137"/>
                    </a:srgbClr>
                  </a:outerShdw>
                </a:effectLst>
                <a:cs typeface="Aharoni" pitchFamily="2" charset="-79"/>
              </a:rPr>
              <a:t>	</a:t>
            </a:r>
            <a:endParaRPr lang="en-US" b="1" dirty="0">
              <a:solidFill>
                <a:srgbClr val="C00000"/>
              </a:solidFill>
              <a:cs typeface="Aharoni" pitchFamily="2" charset="-79"/>
            </a:endParaRPr>
          </a:p>
        </p:txBody>
      </p:sp>
    </p:spTree>
    <p:extLst>
      <p:ext uri="{BB962C8B-B14F-4D97-AF65-F5344CB8AC3E}">
        <p14:creationId xmlns:p14="http://schemas.microsoft.com/office/powerpoint/2010/main" val="275715694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228600" y="1600200"/>
            <a:ext cx="8763000" cy="4525963"/>
          </a:xfrm>
        </p:spPr>
        <p:txBody>
          <a:bodyPr>
            <a:normAutofit/>
          </a:bodyPr>
          <a:lstStyle/>
          <a:p>
            <a:r>
              <a:rPr lang="en-US" b="1" dirty="0" smtClean="0">
                <a:solidFill>
                  <a:srgbClr val="660066"/>
                </a:solidFill>
                <a:effectLst>
                  <a:outerShdw blurRad="38100" dist="38100" dir="2700000" algn="tl">
                    <a:srgbClr val="000000">
                      <a:alpha val="43137"/>
                    </a:srgbClr>
                  </a:outerShdw>
                </a:effectLst>
              </a:rPr>
              <a:t>Copy the CLASS OBJECTIVE in the CW Section of your Binder:</a:t>
            </a:r>
          </a:p>
          <a:p>
            <a:pPr marL="0" indent="0">
              <a:buNone/>
            </a:pPr>
            <a:r>
              <a:rPr lang="en-US" b="1" dirty="0" smtClean="0">
                <a:effectLst>
                  <a:outerShdw blurRad="38100" dist="38100" dir="2700000" algn="tl">
                    <a:srgbClr val="000000">
                      <a:alpha val="43137"/>
                    </a:srgbClr>
                  </a:outerShdw>
                </a:effectLst>
                <a:latin typeface="Aharoni" pitchFamily="2" charset="-79"/>
                <a:cs typeface="Aharoni" pitchFamily="2" charset="-79"/>
              </a:rPr>
              <a:t>Students will WRITE and EVALUATE Exponential GROWTH and DECAY Equations using Algebra and Graphs</a:t>
            </a:r>
          </a:p>
          <a:p>
            <a:pPr lvl="1"/>
            <a:r>
              <a:rPr lang="en-US" b="1" dirty="0">
                <a:solidFill>
                  <a:srgbClr val="C00000"/>
                </a:solidFill>
                <a:cs typeface="Aharoni" pitchFamily="2" charset="-79"/>
              </a:rPr>
              <a:t>All Make-up Work Due MONDAY MARCH 10, 4:30…NO EXCEPTIONS</a:t>
            </a:r>
          </a:p>
          <a:p>
            <a:pPr marL="0" indent="0">
              <a:buNone/>
            </a:pPr>
            <a:r>
              <a:rPr lang="en-US" b="1" dirty="0">
                <a:solidFill>
                  <a:srgbClr val="C00000"/>
                </a:solidFill>
                <a:effectLst>
                  <a:outerShdw blurRad="38100" dist="38100" dir="2700000" algn="tl">
                    <a:srgbClr val="000000">
                      <a:alpha val="43137"/>
                    </a:srgbClr>
                  </a:outerShdw>
                </a:effectLst>
                <a:cs typeface="Aharoni" pitchFamily="2" charset="-79"/>
              </a:rPr>
              <a:t>	</a:t>
            </a:r>
            <a:endParaRPr lang="en-US" b="1" dirty="0">
              <a:solidFill>
                <a:srgbClr val="C00000"/>
              </a:solidFill>
              <a:cs typeface="Aharoni" pitchFamily="2" charset="-79"/>
            </a:endParaRPr>
          </a:p>
        </p:txBody>
      </p:sp>
    </p:spTree>
    <p:extLst>
      <p:ext uri="{BB962C8B-B14F-4D97-AF65-F5344CB8AC3E}">
        <p14:creationId xmlns:p14="http://schemas.microsoft.com/office/powerpoint/2010/main" val="275715694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dstarbu\AppData\Local\Microsoft\Windows\Temporary Internet Files\Content.IE5\RW0QOHD3\MC90043932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717654" y="5486399"/>
            <a:ext cx="1426029" cy="14260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b="1" dirty="0" smtClean="0">
                <a:solidFill>
                  <a:srgbClr val="003300"/>
                </a:solidFill>
              </a:rPr>
              <a:t>Exponential GROWTH/DECAY</a:t>
            </a:r>
            <a:endParaRPr lang="en-US" b="1" dirty="0">
              <a:solidFill>
                <a:srgbClr val="003300"/>
              </a:solidFill>
            </a:endParaRPr>
          </a:p>
        </p:txBody>
      </p:sp>
      <p:sp>
        <p:nvSpPr>
          <p:cNvPr id="3" name="Content Placeholder 2"/>
          <p:cNvSpPr>
            <a:spLocks noGrp="1"/>
          </p:cNvSpPr>
          <p:nvPr>
            <p:ph sz="quarter" idx="1"/>
          </p:nvPr>
        </p:nvSpPr>
        <p:spPr>
          <a:xfrm>
            <a:off x="228600" y="1295400"/>
            <a:ext cx="8686800" cy="5178552"/>
          </a:xfrm>
        </p:spPr>
        <p:txBody>
          <a:bodyPr>
            <a:normAutofit lnSpcReduction="10000"/>
          </a:bodyPr>
          <a:lstStyle/>
          <a:p>
            <a:r>
              <a:rPr lang="en-US" b="1" dirty="0" smtClean="0">
                <a:solidFill>
                  <a:schemeClr val="accent2">
                    <a:lumMod val="50000"/>
                  </a:schemeClr>
                </a:solidFill>
              </a:rPr>
              <a:t>Write an EXPONENTIAL function for each situation:</a:t>
            </a:r>
            <a:endParaRPr lang="en-US" b="1" dirty="0">
              <a:solidFill>
                <a:schemeClr val="tx2">
                  <a:lumMod val="50000"/>
                </a:schemeClr>
              </a:solidFill>
            </a:endParaRPr>
          </a:p>
          <a:p>
            <a:pPr marL="461963" indent="-461963">
              <a:buAutoNum type="arabicPeriod"/>
            </a:pPr>
            <a:r>
              <a:rPr lang="en-US" b="1" dirty="0">
                <a:solidFill>
                  <a:schemeClr val="bg2">
                    <a:lumMod val="10000"/>
                  </a:schemeClr>
                </a:solidFill>
              </a:rPr>
              <a:t>Stella invested $2000 in a Certificate of </a:t>
            </a:r>
            <a:r>
              <a:rPr lang="en-US" b="1" dirty="0" smtClean="0">
                <a:solidFill>
                  <a:schemeClr val="bg2">
                    <a:lumMod val="10000"/>
                  </a:schemeClr>
                </a:solidFill>
              </a:rPr>
              <a:t>Deposit </a:t>
            </a:r>
            <a:r>
              <a:rPr lang="en-US" b="1" dirty="0">
                <a:solidFill>
                  <a:schemeClr val="bg2">
                    <a:lumMod val="10000"/>
                  </a:schemeClr>
                </a:solidFill>
              </a:rPr>
              <a:t>(CD) that pays </a:t>
            </a:r>
            <a:r>
              <a:rPr lang="en-US" b="1" dirty="0" smtClean="0">
                <a:solidFill>
                  <a:schemeClr val="bg2">
                    <a:lumMod val="10000"/>
                  </a:schemeClr>
                </a:solidFill>
              </a:rPr>
              <a:t>3%, </a:t>
            </a:r>
            <a:r>
              <a:rPr lang="en-US" b="1" dirty="0">
                <a:solidFill>
                  <a:schemeClr val="bg2">
                    <a:lumMod val="10000"/>
                  </a:schemeClr>
                </a:solidFill>
              </a:rPr>
              <a:t>compounded </a:t>
            </a:r>
            <a:r>
              <a:rPr lang="en-US" b="1" dirty="0" smtClean="0">
                <a:solidFill>
                  <a:schemeClr val="bg2">
                    <a:lumMod val="10000"/>
                  </a:schemeClr>
                </a:solidFill>
              </a:rPr>
              <a:t>ANNUALY.</a:t>
            </a:r>
            <a:endParaRPr lang="en-US" b="1" dirty="0">
              <a:solidFill>
                <a:schemeClr val="bg2">
                  <a:lumMod val="10000"/>
                </a:schemeClr>
              </a:solidFill>
            </a:endParaRPr>
          </a:p>
          <a:p>
            <a:pPr marL="514350" indent="-514350">
              <a:buAutoNum type="arabicPeriod"/>
            </a:pPr>
            <a:r>
              <a:rPr lang="en-US" b="1" dirty="0">
                <a:solidFill>
                  <a:schemeClr val="bg2">
                    <a:lumMod val="10000"/>
                  </a:schemeClr>
                </a:solidFill>
              </a:rPr>
              <a:t>A population of </a:t>
            </a:r>
            <a:r>
              <a:rPr lang="en-US" b="1" dirty="0" smtClean="0">
                <a:solidFill>
                  <a:schemeClr val="bg2">
                    <a:lumMod val="10000"/>
                  </a:schemeClr>
                </a:solidFill>
              </a:rPr>
              <a:t>1220 </a:t>
            </a:r>
            <a:r>
              <a:rPr lang="en-US" b="1" dirty="0">
                <a:solidFill>
                  <a:schemeClr val="bg2">
                    <a:lumMod val="10000"/>
                  </a:schemeClr>
                </a:solidFill>
              </a:rPr>
              <a:t>hummingbirds is decreasing by </a:t>
            </a:r>
            <a:r>
              <a:rPr lang="en-US" b="1" dirty="0" smtClean="0">
                <a:solidFill>
                  <a:schemeClr val="bg2">
                    <a:lumMod val="10000"/>
                  </a:schemeClr>
                </a:solidFill>
              </a:rPr>
              <a:t>13% </a:t>
            </a:r>
            <a:r>
              <a:rPr lang="en-US" b="1" dirty="0">
                <a:solidFill>
                  <a:schemeClr val="bg2">
                    <a:lumMod val="10000"/>
                  </a:schemeClr>
                </a:solidFill>
              </a:rPr>
              <a:t>every year.</a:t>
            </a:r>
          </a:p>
          <a:p>
            <a:pPr marL="514350" indent="-514350">
              <a:buAutoNum type="arabicPeriod"/>
            </a:pPr>
            <a:r>
              <a:rPr lang="en-US" b="1" dirty="0">
                <a:solidFill>
                  <a:schemeClr val="bg2">
                    <a:lumMod val="10000"/>
                  </a:schemeClr>
                </a:solidFill>
              </a:rPr>
              <a:t>A coin collection valued at $800 APPRECIATES in value by </a:t>
            </a:r>
            <a:r>
              <a:rPr lang="en-US" b="1" dirty="0" smtClean="0">
                <a:solidFill>
                  <a:schemeClr val="bg2">
                    <a:lumMod val="10000"/>
                  </a:schemeClr>
                </a:solidFill>
              </a:rPr>
              <a:t>4.5</a:t>
            </a:r>
            <a:r>
              <a:rPr lang="en-US" b="1" dirty="0">
                <a:solidFill>
                  <a:schemeClr val="bg2">
                    <a:lumMod val="10000"/>
                  </a:schemeClr>
                </a:solidFill>
              </a:rPr>
              <a:t>% each year</a:t>
            </a:r>
          </a:p>
          <a:p>
            <a:pPr marL="514350" indent="-514350">
              <a:buAutoNum type="arabicPeriod"/>
            </a:pPr>
            <a:r>
              <a:rPr lang="en-US" b="1" dirty="0">
                <a:solidFill>
                  <a:schemeClr val="bg2">
                    <a:lumMod val="10000"/>
                  </a:schemeClr>
                </a:solidFill>
              </a:rPr>
              <a:t>A NEW car, valued at $22,500 DEPRECIATES in value by </a:t>
            </a:r>
            <a:r>
              <a:rPr lang="en-US" b="1" dirty="0" smtClean="0">
                <a:solidFill>
                  <a:schemeClr val="bg2">
                    <a:lumMod val="10000"/>
                  </a:schemeClr>
                </a:solidFill>
              </a:rPr>
              <a:t>9% </a:t>
            </a:r>
            <a:r>
              <a:rPr lang="en-US" b="1" dirty="0">
                <a:solidFill>
                  <a:schemeClr val="bg2">
                    <a:lumMod val="10000"/>
                  </a:schemeClr>
                </a:solidFill>
              </a:rPr>
              <a:t>each year</a:t>
            </a:r>
            <a:r>
              <a:rPr lang="en-US" b="1" dirty="0">
                <a:solidFill>
                  <a:schemeClr val="tx2">
                    <a:lumMod val="50000"/>
                  </a:schemeClr>
                </a:solidFill>
              </a:rPr>
              <a:t>. </a:t>
            </a:r>
          </a:p>
        </p:txBody>
      </p:sp>
      <p:pic>
        <p:nvPicPr>
          <p:cNvPr id="72706" name="Picture 2" descr="C:\Users\dstarbu\AppData\Local\Microsoft\Windows\Temporary Internet Files\Content.IE5\WTZ3S8M0\MC9000304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543800" y="3048000"/>
            <a:ext cx="1134428" cy="967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05516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rPr>
              <a:t>Use the equations to find:</a:t>
            </a:r>
          </a:p>
        </p:txBody>
      </p:sp>
      <p:sp>
        <p:nvSpPr>
          <p:cNvPr id="3" name="Content Placeholder 2"/>
          <p:cNvSpPr>
            <a:spLocks noGrp="1"/>
          </p:cNvSpPr>
          <p:nvPr>
            <p:ph sz="quarter" idx="1"/>
          </p:nvPr>
        </p:nvSpPr>
        <p:spPr>
          <a:xfrm>
            <a:off x="228600" y="1600200"/>
            <a:ext cx="8458200" cy="5105400"/>
          </a:xfrm>
        </p:spPr>
        <p:txBody>
          <a:bodyPr>
            <a:normAutofit fontScale="85000" lnSpcReduction="20000"/>
          </a:bodyPr>
          <a:lstStyle/>
          <a:p>
            <a:r>
              <a:rPr lang="en-US" sz="3400" b="1" dirty="0"/>
              <a:t>Stella’s CD value in 5 years</a:t>
            </a:r>
          </a:p>
          <a:p>
            <a:r>
              <a:rPr lang="en-US" sz="3400" b="1" dirty="0"/>
              <a:t>Time it takes Stella’s investment to be $3000</a:t>
            </a:r>
          </a:p>
          <a:p>
            <a:endParaRPr lang="en-US" sz="3400" b="1" dirty="0"/>
          </a:p>
          <a:p>
            <a:r>
              <a:rPr lang="en-US" sz="3400" b="1" dirty="0"/>
              <a:t>Number of hummingbirds in 7 years</a:t>
            </a:r>
          </a:p>
          <a:p>
            <a:r>
              <a:rPr lang="en-US" sz="3400" b="1" dirty="0"/>
              <a:t>Time it takes for population to be below 500</a:t>
            </a:r>
          </a:p>
          <a:p>
            <a:endParaRPr lang="en-US" sz="3400" b="1" dirty="0"/>
          </a:p>
          <a:p>
            <a:r>
              <a:rPr lang="en-US" sz="3400" b="1" dirty="0"/>
              <a:t>Value of the coin collection in 10 years</a:t>
            </a:r>
          </a:p>
          <a:p>
            <a:r>
              <a:rPr lang="en-US" sz="3400" b="1" dirty="0"/>
              <a:t>Time it takes collection to be worth $1500</a:t>
            </a:r>
          </a:p>
          <a:p>
            <a:endParaRPr lang="en-US" sz="3400" b="1" dirty="0"/>
          </a:p>
          <a:p>
            <a:r>
              <a:rPr lang="en-US" sz="3400" b="1" dirty="0"/>
              <a:t>Value of the car in 12 years</a:t>
            </a:r>
          </a:p>
          <a:p>
            <a:r>
              <a:rPr lang="en-US" sz="3400" b="1" dirty="0"/>
              <a:t>Time it takes car to be worth $5000 </a:t>
            </a:r>
            <a:endParaRPr lang="en-US" sz="3400" b="1" dirty="0" smtClean="0"/>
          </a:p>
          <a:p>
            <a:endParaRPr lang="en-US" dirty="0" smtClean="0"/>
          </a:p>
          <a:p>
            <a:endParaRPr lang="en-US" dirty="0"/>
          </a:p>
          <a:p>
            <a:endParaRPr lang="en-US" dirty="0"/>
          </a:p>
        </p:txBody>
      </p:sp>
      <p:pic>
        <p:nvPicPr>
          <p:cNvPr id="4" name="Picture 3" descr="C:\Users\dstarbu\AppData\Local\Microsoft\Windows\Temporary Internet Files\Content.IE5\WTZ3S8M0\MC900384170[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1219200"/>
            <a:ext cx="1295400" cy="2341099"/>
          </a:xfrm>
          <a:prstGeom prst="rect">
            <a:avLst/>
          </a:prstGeom>
          <a:noFill/>
          <a:extLst>
            <a:ext uri="{909E8E84-426E-40DD-AFC4-6F175D3DCCD1}">
              <a14:hiddenFill xmlns:a14="http://schemas.microsoft.com/office/drawing/2010/main">
                <a:solidFill>
                  <a:srgbClr val="FFFFFF"/>
                </a:solidFill>
              </a14:hiddenFill>
            </a:ext>
          </a:extLst>
        </p:spPr>
      </p:pic>
      <p:pic>
        <p:nvPicPr>
          <p:cNvPr id="24578" name="Picture 2" descr="C:\Users\dstarbu\AppData\Local\Microsoft\Windows\Temporary Internet Files\Content.IE5\RW0QOHD3\MC90043392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530" y="3886200"/>
            <a:ext cx="17145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11556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76200" y="1219200"/>
            <a:ext cx="9067800" cy="5486400"/>
          </a:xfrm>
        </p:spPr>
        <p:txBody>
          <a:bodyPr>
            <a:normAutofit/>
          </a:bodyPr>
          <a:lstStyle/>
          <a:p>
            <a:r>
              <a:rPr lang="en-US" b="1" u="sng" dirty="0" smtClean="0">
                <a:solidFill>
                  <a:srgbClr val="C00000"/>
                </a:solidFill>
              </a:rPr>
              <a:t>Make-Up Work due TODAY, 4:30 p.m.</a:t>
            </a:r>
          </a:p>
          <a:p>
            <a:r>
              <a:rPr lang="en-US" b="1" dirty="0" smtClean="0">
                <a:solidFill>
                  <a:srgbClr val="002060"/>
                </a:solidFill>
              </a:rPr>
              <a:t>T-CAP Testing:</a:t>
            </a:r>
          </a:p>
          <a:p>
            <a:pPr lvl="1"/>
            <a:r>
              <a:rPr lang="en-US" b="1" dirty="0" smtClean="0">
                <a:solidFill>
                  <a:srgbClr val="002060"/>
                </a:solidFill>
              </a:rPr>
              <a:t>Tuesday </a:t>
            </a:r>
            <a:r>
              <a:rPr lang="en-US" b="1" dirty="0">
                <a:solidFill>
                  <a:srgbClr val="002060"/>
                </a:solidFill>
              </a:rPr>
              <a:t>thru </a:t>
            </a:r>
            <a:r>
              <a:rPr lang="en-US" b="1" dirty="0" smtClean="0">
                <a:solidFill>
                  <a:srgbClr val="002060"/>
                </a:solidFill>
              </a:rPr>
              <a:t>Thursday – 7:45 – 12 noon</a:t>
            </a:r>
          </a:p>
          <a:p>
            <a:r>
              <a:rPr lang="en-US" b="1" dirty="0" smtClean="0">
                <a:solidFill>
                  <a:srgbClr val="003300"/>
                </a:solidFill>
              </a:rPr>
              <a:t>Find your testing room posted on all floors Monday </a:t>
            </a:r>
          </a:p>
          <a:p>
            <a:r>
              <a:rPr lang="en-US" b="1" u="sng" dirty="0" smtClean="0">
                <a:solidFill>
                  <a:srgbClr val="C00000"/>
                </a:solidFill>
                <a:effectLst>
                  <a:outerShdw blurRad="38100" dist="38100" dir="2700000" algn="tl">
                    <a:srgbClr val="000000">
                      <a:alpha val="43137"/>
                    </a:srgbClr>
                  </a:outerShdw>
                </a:effectLst>
              </a:rPr>
              <a:t>DO NOT bring your cell phone to testing</a:t>
            </a:r>
            <a:r>
              <a:rPr lang="en-US" b="1" dirty="0" smtClean="0">
                <a:solidFill>
                  <a:srgbClr val="C00000"/>
                </a:solidFill>
                <a:effectLst>
                  <a:outerShdw blurRad="38100" dist="38100" dir="2700000" algn="tl">
                    <a:srgbClr val="000000">
                      <a:alpha val="43137"/>
                    </a:srgbClr>
                  </a:outerShdw>
                </a:effectLst>
              </a:rPr>
              <a:t>! You will not be allowed access to your phone during testing or testing breaks.</a:t>
            </a:r>
          </a:p>
          <a:p>
            <a:r>
              <a:rPr lang="en-US" b="1" dirty="0" smtClean="0">
                <a:solidFill>
                  <a:srgbClr val="7030A0"/>
                </a:solidFill>
              </a:rPr>
              <a:t>T-CAP Prep and Tips</a:t>
            </a:r>
          </a:p>
          <a:p>
            <a:pPr marL="457200" lvl="1" indent="0">
              <a:buNone/>
            </a:pPr>
            <a:endParaRPr lang="en-US" dirty="0"/>
          </a:p>
        </p:txBody>
      </p:sp>
      <p:pic>
        <p:nvPicPr>
          <p:cNvPr id="23554" name="Picture 2" descr="C:\Users\dstarbu\AppData\Local\Microsoft\Windows\Temporary Internet Files\Content.IE5\0RCYRTRQ\MC90035514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867400" y="4953000"/>
            <a:ext cx="1924233"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86138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839200" cy="4525963"/>
          </a:xfrm>
        </p:spPr>
        <p:txBody>
          <a:bodyPr/>
          <a:lstStyle/>
          <a:p>
            <a:r>
              <a:rPr lang="en-US" b="1" dirty="0" smtClean="0">
                <a:solidFill>
                  <a:schemeClr val="bg2">
                    <a:lumMod val="10000"/>
                  </a:schemeClr>
                </a:solidFill>
              </a:rPr>
              <a:t>Baseball Cards and Honeybees</a:t>
            </a:r>
          </a:p>
          <a:p>
            <a:r>
              <a:rPr lang="en-US" b="1" dirty="0" smtClean="0">
                <a:solidFill>
                  <a:schemeClr val="bg2">
                    <a:lumMod val="10000"/>
                  </a:schemeClr>
                </a:solidFill>
              </a:rPr>
              <a:t>You need:</a:t>
            </a:r>
          </a:p>
          <a:p>
            <a:pPr lvl="1"/>
            <a:r>
              <a:rPr lang="en-US" b="1" dirty="0" smtClean="0">
                <a:solidFill>
                  <a:schemeClr val="bg2">
                    <a:lumMod val="10000"/>
                  </a:schemeClr>
                </a:solidFill>
              </a:rPr>
              <a:t>Graph paper, notebook paper, pencil, calculator</a:t>
            </a:r>
          </a:p>
          <a:p>
            <a:r>
              <a:rPr lang="en-US" b="1" dirty="0">
                <a:solidFill>
                  <a:srgbClr val="C00000"/>
                </a:solidFill>
                <a:effectLst>
                  <a:outerShdw blurRad="38100" dist="38100" dir="2700000" algn="tl">
                    <a:srgbClr val="000000">
                      <a:alpha val="43137"/>
                    </a:srgbClr>
                  </a:outerShdw>
                </a:effectLst>
              </a:rPr>
              <a:t>HW </a:t>
            </a:r>
            <a:r>
              <a:rPr lang="en-US" b="1" dirty="0">
                <a:solidFill>
                  <a:srgbClr val="C00000"/>
                </a:solidFill>
                <a:effectLst>
                  <a:outerShdw blurRad="38100" dist="38100" dir="2700000" algn="tl">
                    <a:srgbClr val="000000">
                      <a:alpha val="43137"/>
                    </a:srgbClr>
                  </a:outerShdw>
                </a:effectLst>
                <a:cs typeface="Aharoni" pitchFamily="2" charset="-79"/>
              </a:rPr>
              <a:t>Due FRIDAY: </a:t>
            </a:r>
            <a:endParaRPr lang="en-US" b="1" dirty="0" smtClean="0">
              <a:solidFill>
                <a:srgbClr val="C00000"/>
              </a:solidFill>
              <a:effectLst>
                <a:outerShdw blurRad="38100" dist="38100" dir="2700000" algn="tl">
                  <a:srgbClr val="000000">
                    <a:alpha val="43137"/>
                  </a:srgbClr>
                </a:outerShdw>
              </a:effectLst>
              <a:cs typeface="Aharoni" pitchFamily="2" charset="-79"/>
            </a:endParaRPr>
          </a:p>
          <a:p>
            <a:r>
              <a:rPr lang="en-US" b="1" dirty="0" smtClean="0">
                <a:solidFill>
                  <a:srgbClr val="C00000"/>
                </a:solidFill>
                <a:cs typeface="Aharoni" pitchFamily="2" charset="-79"/>
              </a:rPr>
              <a:t>Pg</a:t>
            </a:r>
            <a:r>
              <a:rPr lang="en-US" b="1" dirty="0">
                <a:solidFill>
                  <a:srgbClr val="C00000"/>
                </a:solidFill>
                <a:cs typeface="Aharoni" pitchFamily="2" charset="-79"/>
              </a:rPr>
              <a:t>. 345/ #2,3 Pg. 338/ #</a:t>
            </a:r>
            <a:r>
              <a:rPr lang="en-US" b="1" dirty="0" smtClean="0">
                <a:solidFill>
                  <a:srgbClr val="C00000"/>
                </a:solidFill>
                <a:cs typeface="Aharoni" pitchFamily="2" charset="-79"/>
              </a:rPr>
              <a:t>6;Pg</a:t>
            </a:r>
            <a:r>
              <a:rPr lang="en-US" b="1" dirty="0">
                <a:solidFill>
                  <a:srgbClr val="C00000"/>
                </a:solidFill>
                <a:cs typeface="Aharoni" pitchFamily="2" charset="-79"/>
              </a:rPr>
              <a:t>. 346/ #8, 9, 13</a:t>
            </a:r>
          </a:p>
          <a:p>
            <a:pPr marL="457200" lvl="1" indent="0">
              <a:buNone/>
            </a:pPr>
            <a:endParaRPr lang="en-US" dirty="0"/>
          </a:p>
        </p:txBody>
      </p:sp>
      <p:pic>
        <p:nvPicPr>
          <p:cNvPr id="22531" name="Picture 3" descr="C:\Users\dstarbu\AppData\Local\Microsoft\Windows\Temporary Internet Files\Content.IE5\I0MY1XZH\MC90015120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4200" y="4477120"/>
            <a:ext cx="2214745" cy="2380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31813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534400" cy="5181600"/>
          </a:xfrm>
        </p:spPr>
        <p:txBody>
          <a:bodyPr/>
          <a:lstStyle/>
          <a:p>
            <a:r>
              <a:rPr lang="en-US" dirty="0" smtClean="0"/>
              <a:t>Exponential GROWTH and DECAY</a:t>
            </a:r>
          </a:p>
          <a:p>
            <a:r>
              <a:rPr lang="en-US" b="1" dirty="0" smtClean="0">
                <a:solidFill>
                  <a:srgbClr val="003300"/>
                </a:solidFill>
              </a:rPr>
              <a:t>SKEETERS! Data from Friday’ class…</a:t>
            </a:r>
          </a:p>
          <a:p>
            <a:pPr lvl="1"/>
            <a:r>
              <a:rPr lang="en-US" b="1" dirty="0" smtClean="0">
                <a:solidFill>
                  <a:srgbClr val="003300"/>
                </a:solidFill>
              </a:rPr>
              <a:t>Graph each data set on a SEPARATE graph</a:t>
            </a:r>
          </a:p>
          <a:p>
            <a:pPr lvl="1"/>
            <a:r>
              <a:rPr lang="en-US" b="1" dirty="0" smtClean="0">
                <a:solidFill>
                  <a:srgbClr val="003300"/>
                </a:solidFill>
              </a:rPr>
              <a:t>Find the GROWTH/DECAY factor for each table</a:t>
            </a:r>
          </a:p>
          <a:p>
            <a:pPr lvl="1"/>
            <a:r>
              <a:rPr lang="en-US" b="1" dirty="0" smtClean="0">
                <a:solidFill>
                  <a:srgbClr val="003300"/>
                </a:solidFill>
              </a:rPr>
              <a:t>Write an EQUATION for each table</a:t>
            </a:r>
          </a:p>
          <a:p>
            <a:pPr lvl="1"/>
            <a:r>
              <a:rPr lang="en-US" b="1" dirty="0" smtClean="0">
                <a:solidFill>
                  <a:srgbClr val="003300"/>
                </a:solidFill>
              </a:rPr>
              <a:t>Graph each equation (5 data points) ON TOP of the DATA…Does your equation fit your data?</a:t>
            </a:r>
          </a:p>
          <a:p>
            <a:pPr marL="457200" lvl="1" indent="0">
              <a:buNone/>
            </a:pPr>
            <a:r>
              <a:rPr lang="en-US" b="1" dirty="0" smtClean="0">
                <a:solidFill>
                  <a:srgbClr val="C00000"/>
                </a:solidFill>
              </a:rPr>
              <a:t>HW: Pg. 363/ #1-5 Due WED., THURS</a:t>
            </a:r>
          </a:p>
          <a:p>
            <a:pPr marL="457200" lvl="1" indent="0">
              <a:buNone/>
            </a:pPr>
            <a:r>
              <a:rPr lang="en-US" b="1" dirty="0" smtClean="0">
                <a:solidFill>
                  <a:srgbClr val="C00000"/>
                </a:solidFill>
              </a:rPr>
              <a:t>TEST WEDNESDAY/THURSDAY</a:t>
            </a:r>
          </a:p>
        </p:txBody>
      </p:sp>
      <p:pic>
        <p:nvPicPr>
          <p:cNvPr id="23554" name="Picture 2" descr="C:\Users\dstarbu\AppData\Local\Microsoft\Windows\Temporary Internet Files\Content.IE5\J3B51HZP\MC90043528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5526286"/>
            <a:ext cx="2638690" cy="1331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90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Parent / Teacher Conferences</a:t>
            </a:r>
            <a:endParaRPr lang="en-US" dirty="0"/>
          </a:p>
        </p:txBody>
      </p:sp>
      <p:sp>
        <p:nvSpPr>
          <p:cNvPr id="3" name="Content Placeholder 2"/>
          <p:cNvSpPr>
            <a:spLocks noGrp="1"/>
          </p:cNvSpPr>
          <p:nvPr>
            <p:ph idx="1"/>
          </p:nvPr>
        </p:nvSpPr>
        <p:spPr>
          <a:xfrm>
            <a:off x="457200" y="1600200"/>
            <a:ext cx="8153400" cy="4873752"/>
          </a:xfrm>
        </p:spPr>
        <p:txBody>
          <a:bodyPr>
            <a:normAutofit/>
          </a:bodyPr>
          <a:lstStyle/>
          <a:p>
            <a:r>
              <a:rPr lang="en-US" sz="2800" b="1" dirty="0" smtClean="0"/>
              <a:t>Tuesday </a:t>
            </a:r>
            <a:r>
              <a:rPr lang="en-US" sz="2800" b="1" dirty="0"/>
              <a:t>October </a:t>
            </a:r>
            <a:r>
              <a:rPr lang="en-US" sz="2800" b="1" dirty="0" smtClean="0"/>
              <a:t>15 – 11:00 a.m. – 7:00 p.m.</a:t>
            </a:r>
          </a:p>
          <a:p>
            <a:r>
              <a:rPr lang="en-US" sz="2800" b="1" dirty="0" smtClean="0"/>
              <a:t>Conferences can also be arranged by appointment:</a:t>
            </a:r>
          </a:p>
          <a:p>
            <a:pPr marL="0" indent="0" algn="ctr">
              <a:buNone/>
            </a:pPr>
            <a:r>
              <a:rPr lang="en-US" sz="2800" b="1" dirty="0" smtClean="0">
                <a:solidFill>
                  <a:srgbClr val="7030A0"/>
                </a:solidFill>
              </a:rPr>
              <a:t>dana_starbuck@dpsk12.org</a:t>
            </a:r>
          </a:p>
          <a:p>
            <a:pPr marL="0" indent="0" algn="ctr">
              <a:buNone/>
            </a:pPr>
            <a:r>
              <a:rPr lang="en-US" sz="2800" b="1" dirty="0" smtClean="0">
                <a:solidFill>
                  <a:srgbClr val="7030A0"/>
                </a:solidFill>
              </a:rPr>
              <a:t>720-423-6178</a:t>
            </a:r>
          </a:p>
          <a:p>
            <a:pPr marL="0" indent="0" algn="ctr">
              <a:buNone/>
            </a:pPr>
            <a:endParaRPr lang="en-US" sz="2800" b="1" dirty="0"/>
          </a:p>
          <a:p>
            <a:endParaRPr lang="en-US" sz="2800" b="1"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0" y="3810000"/>
            <a:ext cx="4229100" cy="2819400"/>
          </a:xfrm>
          <a:prstGeom prst="rect">
            <a:avLst/>
          </a:prstGeom>
        </p:spPr>
      </p:pic>
    </p:spTree>
    <p:extLst>
      <p:ext uri="{BB962C8B-B14F-4D97-AF65-F5344CB8AC3E}">
        <p14:creationId xmlns:p14="http://schemas.microsoft.com/office/powerpoint/2010/main" val="218350454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b="1" dirty="0" smtClean="0">
                <a:solidFill>
                  <a:srgbClr val="002060"/>
                </a:solidFill>
              </a:rPr>
              <a:t>Project:</a:t>
            </a:r>
          </a:p>
          <a:p>
            <a:pPr lvl="1"/>
            <a:r>
              <a:rPr lang="en-US" b="1" dirty="0" smtClean="0">
                <a:solidFill>
                  <a:srgbClr val="002060"/>
                </a:solidFill>
              </a:rPr>
              <a:t>AUTOMOBILE APPRECIATION – DEPRECIATION</a:t>
            </a:r>
          </a:p>
          <a:p>
            <a:pPr lvl="1"/>
            <a:r>
              <a:rPr lang="en-US" b="1" dirty="0" smtClean="0">
                <a:solidFill>
                  <a:srgbClr val="002060"/>
                </a:solidFill>
              </a:rPr>
              <a:t>DUE Friday March 28</a:t>
            </a:r>
            <a:endParaRPr lang="en-US" b="1" dirty="0">
              <a:solidFill>
                <a:srgbClr val="002060"/>
              </a:solidFill>
            </a:endParaRPr>
          </a:p>
        </p:txBody>
      </p:sp>
    </p:spTree>
    <p:extLst>
      <p:ext uri="{BB962C8B-B14F-4D97-AF65-F5344CB8AC3E}">
        <p14:creationId xmlns:p14="http://schemas.microsoft.com/office/powerpoint/2010/main" val="13768917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219200"/>
            <a:ext cx="9067800" cy="5486400"/>
          </a:xfrm>
        </p:spPr>
        <p:txBody>
          <a:bodyPr>
            <a:normAutofit fontScale="70000" lnSpcReduction="20000"/>
          </a:bodyPr>
          <a:lstStyle/>
          <a:p>
            <a:pPr marL="342900" lvl="1" indent="-342900">
              <a:buFont typeface="Arial" pitchFamily="34" charset="0"/>
              <a:buChar char="•"/>
            </a:pPr>
            <a:r>
              <a:rPr lang="en-US" b="1" dirty="0">
                <a:solidFill>
                  <a:srgbClr val="C00000"/>
                </a:solidFill>
              </a:rPr>
              <a:t>HW: Pg. 363/ #</a:t>
            </a:r>
            <a:r>
              <a:rPr lang="en-US" b="1" dirty="0" smtClean="0">
                <a:solidFill>
                  <a:srgbClr val="C00000"/>
                </a:solidFill>
              </a:rPr>
              <a:t>1-5, 8, 15; Pg. </a:t>
            </a:r>
            <a:r>
              <a:rPr lang="en-US" b="1" smtClean="0">
                <a:solidFill>
                  <a:srgbClr val="C00000"/>
                </a:solidFill>
              </a:rPr>
              <a:t>370/#1-7 </a:t>
            </a:r>
            <a:r>
              <a:rPr lang="en-US" b="1" dirty="0">
                <a:solidFill>
                  <a:srgbClr val="C00000"/>
                </a:solidFill>
              </a:rPr>
              <a:t>Due WED., THURS</a:t>
            </a:r>
          </a:p>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write and translate numbers using SCIENTIFIC NOTATION</a:t>
            </a:r>
            <a:endParaRPr lang="en-US" b="1" dirty="0">
              <a:latin typeface="Aharoni" pitchFamily="2" charset="-79"/>
              <a:cs typeface="Aharoni" pitchFamily="2" charset="-79"/>
            </a:endParaRPr>
          </a:p>
          <a:p>
            <a:r>
              <a:rPr lang="en-US" dirty="0" smtClean="0"/>
              <a:t>Scientific Notation</a:t>
            </a:r>
          </a:p>
          <a:p>
            <a:pPr lvl="1"/>
            <a:r>
              <a:rPr lang="en-US" dirty="0" smtClean="0"/>
              <a:t>Writing very LARGE and very SMALL numbers using </a:t>
            </a:r>
          </a:p>
          <a:p>
            <a:pPr marL="457200" lvl="1" indent="0">
              <a:buNone/>
            </a:pPr>
            <a:r>
              <a:rPr lang="en-US" dirty="0"/>
              <a:t>	</a:t>
            </a:r>
            <a:r>
              <a:rPr lang="en-US" dirty="0" smtClean="0"/>
              <a:t>POWERS of 10</a:t>
            </a:r>
          </a:p>
          <a:p>
            <a:pPr marL="457200" lvl="1" indent="0">
              <a:buNone/>
            </a:pPr>
            <a:r>
              <a:rPr lang="en-US" dirty="0" smtClean="0"/>
              <a:t>Use the equation y = 25(1.8)</a:t>
            </a:r>
            <a:r>
              <a:rPr lang="en-US" baseline="30000" dirty="0" smtClean="0"/>
              <a:t>x    </a:t>
            </a:r>
            <a:r>
              <a:rPr lang="en-US" dirty="0" smtClean="0"/>
              <a:t>to find the following:</a:t>
            </a:r>
          </a:p>
          <a:p>
            <a:pPr marL="457200" lvl="1" indent="0">
              <a:buNone/>
            </a:pPr>
            <a:r>
              <a:rPr lang="en-US" dirty="0" smtClean="0"/>
              <a:t>a.	Find ‘y’ when ‘x’ = 5 		b.	Find </a:t>
            </a:r>
            <a:r>
              <a:rPr lang="en-US" dirty="0"/>
              <a:t>‘y’ when ‘x’ = 5</a:t>
            </a:r>
            <a:r>
              <a:rPr lang="en-US" dirty="0" smtClean="0"/>
              <a:t>0</a:t>
            </a:r>
          </a:p>
          <a:p>
            <a:pPr marL="457200" lvl="1" indent="0">
              <a:buNone/>
            </a:pPr>
            <a:endParaRPr lang="en-US" dirty="0"/>
          </a:p>
          <a:p>
            <a:pPr marL="457200" lvl="1" indent="0">
              <a:buNone/>
            </a:pPr>
            <a:r>
              <a:rPr lang="en-US" dirty="0" smtClean="0"/>
              <a:t>c.	 </a:t>
            </a:r>
            <a:r>
              <a:rPr lang="en-US" dirty="0"/>
              <a:t>Find ‘y’ when ‘x’ = </a:t>
            </a:r>
            <a:r>
              <a:rPr lang="en-US" dirty="0" smtClean="0"/>
              <a:t>-8		d.	</a:t>
            </a:r>
            <a:r>
              <a:rPr lang="en-US" dirty="0"/>
              <a:t>Find ‘y’ when ‘x’ = </a:t>
            </a:r>
            <a:r>
              <a:rPr lang="en-US" dirty="0" smtClean="0"/>
              <a:t>-80  </a:t>
            </a:r>
          </a:p>
          <a:p>
            <a:pPr marL="457200" lvl="1" indent="0">
              <a:buNone/>
            </a:pPr>
            <a:r>
              <a:rPr lang="en-US" dirty="0" smtClean="0"/>
              <a:t>  </a:t>
            </a:r>
            <a:endParaRPr lang="en-US" dirty="0"/>
          </a:p>
          <a:p>
            <a:pPr marL="457200" lvl="1" indent="0">
              <a:buNone/>
            </a:pPr>
            <a:r>
              <a:rPr lang="en-US" dirty="0" smtClean="0"/>
              <a:t> Write each of the following numbers without scientific notation:</a:t>
            </a:r>
          </a:p>
          <a:p>
            <a:pPr marL="971550" lvl="1" indent="-514350">
              <a:buAutoNum type="alphaLcPeriod"/>
            </a:pPr>
            <a:r>
              <a:rPr lang="en-US" dirty="0" smtClean="0"/>
              <a:t>3.5(10</a:t>
            </a:r>
            <a:r>
              <a:rPr lang="en-US" baseline="30000" dirty="0" smtClean="0"/>
              <a:t>9</a:t>
            </a:r>
            <a:r>
              <a:rPr lang="en-US" dirty="0" smtClean="0"/>
              <a:t>)		b.	9.25(10</a:t>
            </a:r>
            <a:r>
              <a:rPr lang="en-US" baseline="30000" dirty="0" smtClean="0"/>
              <a:t>-6</a:t>
            </a:r>
            <a:r>
              <a:rPr lang="en-US" dirty="0" smtClean="0"/>
              <a:t>)</a:t>
            </a:r>
          </a:p>
          <a:p>
            <a:pPr marL="457200" lvl="1" indent="0">
              <a:buNone/>
            </a:pPr>
            <a:endParaRPr lang="en-US" dirty="0" smtClean="0"/>
          </a:p>
          <a:p>
            <a:pPr marL="457200" lvl="1" indent="0">
              <a:buNone/>
            </a:pPr>
            <a:r>
              <a:rPr lang="en-US" dirty="0" smtClean="0"/>
              <a:t>Write each of the following in SCIENTIFIC NOTATION:</a:t>
            </a:r>
            <a:endParaRPr lang="en-US" dirty="0"/>
          </a:p>
          <a:p>
            <a:pPr marL="457200" lvl="1" indent="0">
              <a:buNone/>
            </a:pPr>
            <a:r>
              <a:rPr lang="en-US" dirty="0" smtClean="0"/>
              <a:t> a.	2,372,000,000		b.	.00000000675</a:t>
            </a:r>
          </a:p>
        </p:txBody>
      </p:sp>
    </p:spTree>
    <p:extLst>
      <p:ext uri="{BB962C8B-B14F-4D97-AF65-F5344CB8AC3E}">
        <p14:creationId xmlns:p14="http://schemas.microsoft.com/office/powerpoint/2010/main" val="244086174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Test WED., THURS.</a:t>
            </a:r>
            <a:endParaRPr lang="en-US" dirty="0"/>
          </a:p>
        </p:txBody>
      </p:sp>
      <p:sp>
        <p:nvSpPr>
          <p:cNvPr id="3" name="Content Placeholder 2"/>
          <p:cNvSpPr>
            <a:spLocks noGrp="1"/>
          </p:cNvSpPr>
          <p:nvPr>
            <p:ph idx="1"/>
          </p:nvPr>
        </p:nvSpPr>
        <p:spPr>
          <a:xfrm>
            <a:off x="0" y="1295400"/>
            <a:ext cx="8991600" cy="5486400"/>
          </a:xfrm>
        </p:spPr>
        <p:txBody>
          <a:bodyPr>
            <a:normAutofit fontScale="92500" lnSpcReduction="10000"/>
          </a:bodyPr>
          <a:lstStyle/>
          <a:p>
            <a:pPr marL="0" indent="0">
              <a:buNone/>
            </a:pPr>
            <a:r>
              <a:rPr lang="en-US" dirty="0" smtClean="0"/>
              <a:t>Simplify using the RULES OF EXPONENTS:</a:t>
            </a:r>
          </a:p>
          <a:p>
            <a:pPr marL="0" indent="0">
              <a:buNone/>
            </a:pPr>
            <a:r>
              <a:rPr lang="en-US" dirty="0" smtClean="0"/>
              <a:t>1.			2.			3.</a:t>
            </a:r>
          </a:p>
          <a:p>
            <a:pPr marL="0" indent="0">
              <a:buNone/>
            </a:pPr>
            <a:endParaRPr lang="en-US" dirty="0"/>
          </a:p>
          <a:p>
            <a:pPr marL="0" indent="0">
              <a:buNone/>
            </a:pPr>
            <a:r>
              <a:rPr lang="en-US" dirty="0" smtClean="0"/>
              <a:t>4.			5.			6.</a:t>
            </a:r>
          </a:p>
          <a:p>
            <a:pPr marL="0" indent="0">
              <a:buNone/>
            </a:pPr>
            <a:endParaRPr lang="en-US" dirty="0" smtClean="0"/>
          </a:p>
          <a:p>
            <a:pPr marL="0" indent="0">
              <a:buNone/>
            </a:pPr>
            <a:endParaRPr lang="en-US" sz="2800" b="1" dirty="0" smtClean="0"/>
          </a:p>
          <a:p>
            <a:pPr marL="0" indent="0">
              <a:buNone/>
            </a:pPr>
            <a:r>
              <a:rPr lang="en-US" sz="2800" b="1" dirty="0" smtClean="0"/>
              <a:t>Write an EXPONENTIAL EQUATION for the situation and use the equation to answer the questions</a:t>
            </a:r>
            <a:br>
              <a:rPr lang="en-US" sz="2800" b="1" dirty="0" smtClean="0"/>
            </a:br>
            <a:r>
              <a:rPr lang="en-US" dirty="0" smtClean="0"/>
              <a:t>A population of 48 wolves is increasing at a rate </a:t>
            </a:r>
            <a:r>
              <a:rPr lang="en-US" smtClean="0"/>
              <a:t>of 8% </a:t>
            </a:r>
            <a:r>
              <a:rPr lang="en-US" dirty="0" smtClean="0"/>
              <a:t>each year. </a:t>
            </a:r>
          </a:p>
          <a:p>
            <a:r>
              <a:rPr lang="en-US" dirty="0" smtClean="0"/>
              <a:t>How many wolves will there be in 10 years?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440806538"/>
              </p:ext>
            </p:extLst>
          </p:nvPr>
        </p:nvGraphicFramePr>
        <p:xfrm>
          <a:off x="914400" y="1828800"/>
          <a:ext cx="914400" cy="609600"/>
        </p:xfrm>
        <a:graphic>
          <a:graphicData uri="http://schemas.openxmlformats.org/presentationml/2006/ole">
            <mc:AlternateContent xmlns:mc="http://schemas.openxmlformats.org/markup-compatibility/2006">
              <mc:Choice xmlns:v="urn:schemas-microsoft-com:vml" Requires="v">
                <p:oleObj spid="_x0000_s24232" name="Equation" r:id="rId3" imgW="304560" imgH="203040" progId="Equation.DSMT4">
                  <p:embed/>
                </p:oleObj>
              </mc:Choice>
              <mc:Fallback>
                <p:oleObj name="Equation" r:id="rId3" imgW="304560" imgH="20304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828800"/>
                        <a:ext cx="914400" cy="609600"/>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718345728"/>
              </p:ext>
            </p:extLst>
          </p:nvPr>
        </p:nvGraphicFramePr>
        <p:xfrm>
          <a:off x="6705600" y="1752600"/>
          <a:ext cx="1253067" cy="609600"/>
        </p:xfrm>
        <a:graphic>
          <a:graphicData uri="http://schemas.openxmlformats.org/presentationml/2006/ole">
            <mc:AlternateContent xmlns:mc="http://schemas.openxmlformats.org/markup-compatibility/2006">
              <mc:Choice xmlns:v="urn:schemas-microsoft-com:vml" Requires="v">
                <p:oleObj spid="_x0000_s24233" name="Equation" r:id="rId5" imgW="469800" imgH="228600" progId="Equation.DSMT4">
                  <p:embed/>
                </p:oleObj>
              </mc:Choice>
              <mc:Fallback>
                <p:oleObj name="Equation" r:id="rId5" imgW="469800" imgH="22860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1752600"/>
                        <a:ext cx="1253067" cy="609600"/>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14153376"/>
              </p:ext>
            </p:extLst>
          </p:nvPr>
        </p:nvGraphicFramePr>
        <p:xfrm>
          <a:off x="838200" y="2705100"/>
          <a:ext cx="608013" cy="1181100"/>
        </p:xfrm>
        <a:graphic>
          <a:graphicData uri="http://schemas.openxmlformats.org/presentationml/2006/ole">
            <mc:AlternateContent xmlns:mc="http://schemas.openxmlformats.org/markup-compatibility/2006">
              <mc:Choice xmlns:v="urn:schemas-microsoft-com:vml" Requires="v">
                <p:oleObj spid="_x0000_s24234" name="Equation" r:id="rId7" imgW="215640" imgH="419040" progId="Equation.DSMT4">
                  <p:embed/>
                </p:oleObj>
              </mc:Choice>
              <mc:Fallback>
                <p:oleObj name="Equation" r:id="rId7" imgW="215640" imgH="41904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705100"/>
                        <a:ext cx="608013"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28442012"/>
              </p:ext>
            </p:extLst>
          </p:nvPr>
        </p:nvGraphicFramePr>
        <p:xfrm>
          <a:off x="3886201" y="1828800"/>
          <a:ext cx="457200" cy="887288"/>
        </p:xfrm>
        <a:graphic>
          <a:graphicData uri="http://schemas.openxmlformats.org/presentationml/2006/ole">
            <mc:AlternateContent xmlns:mc="http://schemas.openxmlformats.org/markup-compatibility/2006">
              <mc:Choice xmlns:v="urn:schemas-microsoft-com:vml" Requires="v">
                <p:oleObj spid="_x0000_s24235" name="Equation" r:id="rId9" imgW="215640" imgH="419040" progId="Equation.DSMT4">
                  <p:embed/>
                </p:oleObj>
              </mc:Choice>
              <mc:Fallback>
                <p:oleObj name="Equation" r:id="rId9" imgW="215640" imgH="419040" progId="Equation.DSMT4">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6201" y="1828800"/>
                        <a:ext cx="457200" cy="887288"/>
                      </a:xfrm>
                      <a:prstGeom prst="rect">
                        <a:avLst/>
                      </a:prstGeom>
                      <a:noFill/>
                      <a:ln>
                        <a:noFill/>
                      </a:ln>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26821908"/>
              </p:ext>
            </p:extLst>
          </p:nvPr>
        </p:nvGraphicFramePr>
        <p:xfrm>
          <a:off x="3505200" y="2825750"/>
          <a:ext cx="1514475" cy="1060450"/>
        </p:xfrm>
        <a:graphic>
          <a:graphicData uri="http://schemas.openxmlformats.org/presentationml/2006/ole">
            <mc:AlternateContent xmlns:mc="http://schemas.openxmlformats.org/markup-compatibility/2006">
              <mc:Choice xmlns:v="urn:schemas-microsoft-com:vml" Requires="v">
                <p:oleObj spid="_x0000_s24236" name="Equation" r:id="rId11" imgW="634680" imgH="444240" progId="Equation.DSMT4">
                  <p:embed/>
                </p:oleObj>
              </mc:Choice>
              <mc:Fallback>
                <p:oleObj name="Equation" r:id="rId11" imgW="634680" imgH="444240" progId="Equation.DSMT4">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05200" y="2825750"/>
                        <a:ext cx="15144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277611636"/>
              </p:ext>
            </p:extLst>
          </p:nvPr>
        </p:nvGraphicFramePr>
        <p:xfrm>
          <a:off x="6324600" y="2743200"/>
          <a:ext cx="1930400" cy="723900"/>
        </p:xfrm>
        <a:graphic>
          <a:graphicData uri="http://schemas.openxmlformats.org/presentationml/2006/ole">
            <mc:AlternateContent xmlns:mc="http://schemas.openxmlformats.org/markup-compatibility/2006">
              <mc:Choice xmlns:v="urn:schemas-microsoft-com:vml" Requires="v">
                <p:oleObj spid="_x0000_s24237" name="Equation" r:id="rId13" imgW="609480" imgH="228600" progId="Equation.DSMT4">
                  <p:embed/>
                </p:oleObj>
              </mc:Choice>
              <mc:Fallback>
                <p:oleObj name="Equation" r:id="rId13" imgW="609480" imgH="228600" progId="Equation.DSMT4">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24600" y="2743200"/>
                        <a:ext cx="19304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0567040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dirty="0" smtClean="0"/>
              <a:t>TEST TODAY</a:t>
            </a:r>
          </a:p>
          <a:p>
            <a:r>
              <a:rPr lang="en-US" b="1" dirty="0" smtClean="0">
                <a:solidFill>
                  <a:srgbClr val="C00000"/>
                </a:solidFill>
              </a:rPr>
              <a:t>HW DUE: </a:t>
            </a:r>
            <a:r>
              <a:rPr lang="en-US" b="1" dirty="0">
                <a:solidFill>
                  <a:srgbClr val="C00000"/>
                </a:solidFill>
              </a:rPr>
              <a:t>Pg. 363/ #</a:t>
            </a:r>
            <a:r>
              <a:rPr lang="en-US" b="1" dirty="0" smtClean="0">
                <a:solidFill>
                  <a:srgbClr val="C00000"/>
                </a:solidFill>
              </a:rPr>
              <a:t>1-5, 8, 15; Pg. 370/ #1-7</a:t>
            </a:r>
          </a:p>
          <a:p>
            <a:endParaRPr lang="en-US" b="1" dirty="0">
              <a:solidFill>
                <a:srgbClr val="C00000"/>
              </a:solidFill>
            </a:endParaRPr>
          </a:p>
        </p:txBody>
      </p:sp>
      <p:pic>
        <p:nvPicPr>
          <p:cNvPr id="23554" name="Picture 2" descr="C:\Users\dstarbu\AppData\Local\Microsoft\Windows\Temporary Internet Files\Content.IE5\RW0QOHD3\MC900437459[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751" y="3124200"/>
            <a:ext cx="3402348" cy="305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52586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600200"/>
            <a:ext cx="8458200" cy="4953000"/>
          </a:xfrm>
        </p:spPr>
        <p:txBody>
          <a:bodyPr>
            <a:normAutofit lnSpcReduction="10000"/>
          </a:bodyPr>
          <a:lstStyle/>
          <a:p>
            <a:r>
              <a:rPr lang="en-US" b="1" dirty="0" smtClean="0">
                <a:solidFill>
                  <a:schemeClr val="tx2">
                    <a:lumMod val="50000"/>
                  </a:schemeClr>
                </a:solidFill>
                <a:effectLst>
                  <a:outerShdw blurRad="38100" dist="38100" dir="2700000" algn="tl">
                    <a:srgbClr val="000000">
                      <a:alpha val="43137"/>
                    </a:srgbClr>
                  </a:outerShdw>
                </a:effectLst>
              </a:rPr>
              <a:t>Copy the CLASS OBJECTIVE in the CW Section of your binder:</a:t>
            </a:r>
          </a:p>
          <a:p>
            <a:pPr marL="0" indent="0">
              <a:buNone/>
            </a:pPr>
            <a:r>
              <a:rPr lang="en-US" b="1" dirty="0" smtClean="0">
                <a:effectLst>
                  <a:outerShdw blurRad="38100" dist="38100" dir="2700000" algn="tl">
                    <a:srgbClr val="000000">
                      <a:alpha val="43137"/>
                    </a:srgbClr>
                  </a:outerShdw>
                </a:effectLst>
                <a:latin typeface="Aharoni" pitchFamily="2" charset="-79"/>
                <a:cs typeface="Aharoni" pitchFamily="2" charset="-79"/>
              </a:rPr>
              <a:t>Students will CREATE and ANALYZE graphs for given conditions including DOMAIN and RANGE</a:t>
            </a:r>
          </a:p>
          <a:p>
            <a:r>
              <a:rPr lang="en-US" b="1" dirty="0" smtClean="0">
                <a:solidFill>
                  <a:srgbClr val="002060"/>
                </a:solidFill>
                <a:effectLst>
                  <a:outerShdw blurRad="38100" dist="38100" dir="2700000" algn="tl">
                    <a:srgbClr val="000000">
                      <a:alpha val="43137"/>
                    </a:srgbClr>
                  </a:outerShdw>
                </a:effectLst>
              </a:rPr>
              <a:t>Graphing Situations</a:t>
            </a:r>
          </a:p>
          <a:p>
            <a:r>
              <a:rPr lang="en-US" b="1" dirty="0" smtClean="0">
                <a:solidFill>
                  <a:srgbClr val="002060"/>
                </a:solidFill>
                <a:effectLst>
                  <a:outerShdw blurRad="38100" dist="38100" dir="2700000" algn="tl">
                    <a:srgbClr val="000000">
                      <a:alpha val="43137"/>
                    </a:srgbClr>
                  </a:outerShdw>
                </a:effectLst>
              </a:rPr>
              <a:t>Investigation: Pg. 405</a:t>
            </a:r>
          </a:p>
          <a:p>
            <a:r>
              <a:rPr lang="en-US" b="1" dirty="0" smtClean="0">
                <a:solidFill>
                  <a:srgbClr val="002060"/>
                </a:solidFill>
                <a:effectLst>
                  <a:outerShdw blurRad="38100" dist="38100" dir="2700000" algn="tl">
                    <a:srgbClr val="000000">
                      <a:alpha val="43137"/>
                    </a:srgbClr>
                  </a:outerShdw>
                </a:effectLst>
              </a:rPr>
              <a:t>Pg. 408/ </a:t>
            </a:r>
            <a:r>
              <a:rPr lang="en-US" b="1" dirty="0">
                <a:solidFill>
                  <a:srgbClr val="002060"/>
                </a:solidFill>
                <a:effectLst>
                  <a:outerShdw blurRad="38100" dist="38100" dir="2700000" algn="tl">
                    <a:srgbClr val="000000">
                      <a:alpha val="43137"/>
                    </a:srgbClr>
                  </a:outerShdw>
                </a:effectLst>
              </a:rPr>
              <a:t>#</a:t>
            </a:r>
            <a:r>
              <a:rPr lang="en-US" b="1" dirty="0" smtClean="0">
                <a:solidFill>
                  <a:srgbClr val="002060"/>
                </a:solidFill>
                <a:effectLst>
                  <a:outerShdw blurRad="38100" dist="38100" dir="2700000" algn="tl">
                    <a:srgbClr val="000000">
                      <a:alpha val="43137"/>
                    </a:srgbClr>
                  </a:outerShdw>
                </a:effectLst>
              </a:rPr>
              <a:t>1-5;  </a:t>
            </a:r>
          </a:p>
          <a:p>
            <a:r>
              <a:rPr lang="en-US" b="1" dirty="0">
                <a:solidFill>
                  <a:srgbClr val="C00000"/>
                </a:solidFill>
                <a:effectLst>
                  <a:outerShdw blurRad="38100" dist="38100" dir="2700000" algn="tl">
                    <a:srgbClr val="000000">
                      <a:alpha val="43137"/>
                    </a:srgbClr>
                  </a:outerShdw>
                </a:effectLst>
              </a:rPr>
              <a:t>HW: Pg. 400/ #5-9, 14 Due WED.,/THURS.</a:t>
            </a:r>
          </a:p>
          <a:p>
            <a:endParaRPr lang="en-US" b="1" dirty="0" smtClean="0">
              <a:solidFill>
                <a:srgbClr val="002060"/>
              </a:solidFill>
              <a:effectLst>
                <a:outerShdw blurRad="38100" dist="38100" dir="2700000" algn="tl">
                  <a:srgbClr val="000000">
                    <a:alpha val="43137"/>
                  </a:srgbClr>
                </a:outerShdw>
              </a:effectLst>
            </a:endParaRPr>
          </a:p>
          <a:p>
            <a:endParaRPr lang="en-US" b="1" dirty="0">
              <a:solidFill>
                <a:srgbClr val="002060"/>
              </a:solidFill>
              <a:effectLst>
                <a:outerShdw blurRad="38100" dist="38100" dir="2700000" algn="tl">
                  <a:srgbClr val="000000">
                    <a:alpha val="43137"/>
                  </a:srgbClr>
                </a:outerShdw>
              </a:effectLst>
            </a:endParaRPr>
          </a:p>
          <a:p>
            <a:endParaRPr lang="en-US" dirty="0"/>
          </a:p>
        </p:txBody>
      </p:sp>
      <p:pic>
        <p:nvPicPr>
          <p:cNvPr id="25603" name="Picture 3" descr="C:\Users\dstarbu\AppData\Local\Microsoft\Windows\Temporary Internet Files\Content.IE5\0RCYRTRQ\MC90044191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486400" y="3810000"/>
            <a:ext cx="2481171"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252535"/>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dirty="0" smtClean="0"/>
              <a:t>FUNCTIONS vs. EQUATIONS</a:t>
            </a:r>
          </a:p>
          <a:p>
            <a:r>
              <a:rPr lang="en-US" dirty="0" smtClean="0"/>
              <a:t>DOMAIN and RANGE</a:t>
            </a:r>
          </a:p>
          <a:p>
            <a:r>
              <a:rPr lang="en-US" b="1" dirty="0" smtClean="0">
                <a:solidFill>
                  <a:srgbClr val="FFC000"/>
                </a:solidFill>
                <a:effectLst>
                  <a:outerShdw blurRad="38100" dist="38100" dir="2700000" algn="tl">
                    <a:srgbClr val="000000">
                      <a:alpha val="43137"/>
                    </a:srgbClr>
                  </a:outerShdw>
                </a:effectLst>
              </a:rPr>
              <a:t>NOTES</a:t>
            </a:r>
          </a:p>
          <a:p>
            <a:r>
              <a:rPr lang="en-US" b="1" dirty="0">
                <a:solidFill>
                  <a:srgbClr val="002060"/>
                </a:solidFill>
                <a:effectLst>
                  <a:outerShdw blurRad="38100" dist="38100" dir="2700000" algn="tl">
                    <a:srgbClr val="000000">
                      <a:alpha val="43137"/>
                    </a:srgbClr>
                  </a:outerShdw>
                </a:effectLst>
              </a:rPr>
              <a:t>Pg. 402/ #</a:t>
            </a:r>
            <a:r>
              <a:rPr lang="en-US" b="1" dirty="0" smtClean="0">
                <a:solidFill>
                  <a:srgbClr val="002060"/>
                </a:solidFill>
                <a:effectLst>
                  <a:outerShdw blurRad="38100" dist="38100" dir="2700000" algn="tl">
                    <a:srgbClr val="000000">
                      <a:alpha val="43137"/>
                    </a:srgbClr>
                  </a:outerShdw>
                </a:effectLst>
              </a:rPr>
              <a:t>10,11,13</a:t>
            </a:r>
            <a:endParaRPr lang="en-US" b="1" dirty="0">
              <a:solidFill>
                <a:srgbClr val="002060"/>
              </a:solidFill>
              <a:effectLst>
                <a:outerShdw blurRad="38100" dist="38100" dir="2700000" algn="tl">
                  <a:srgbClr val="000000">
                    <a:alpha val="43137"/>
                  </a:srgbClr>
                </a:outerShdw>
              </a:effectLst>
            </a:endParaRPr>
          </a:p>
          <a:p>
            <a:r>
              <a:rPr lang="en-US" b="1" dirty="0" smtClean="0">
                <a:solidFill>
                  <a:srgbClr val="C00000"/>
                </a:solidFill>
                <a:effectLst>
                  <a:outerShdw blurRad="38100" dist="38100" dir="2700000" algn="tl">
                    <a:srgbClr val="000000">
                      <a:alpha val="43137"/>
                    </a:srgbClr>
                  </a:outerShdw>
                </a:effectLst>
              </a:rPr>
              <a:t>HW: Pg. 400/ #5-9, 14 Due WED.,/THURS.</a:t>
            </a:r>
          </a:p>
          <a:p>
            <a:pPr marL="0" indent="0">
              <a:buNone/>
            </a:pPr>
            <a:endParaRPr lang="en-US" b="1" dirty="0" smtClean="0">
              <a:solidFill>
                <a:srgbClr val="C00000"/>
              </a:solidFill>
              <a:effectLst>
                <a:outerShdw blurRad="38100" dist="38100" dir="2700000" algn="tl">
                  <a:srgbClr val="000000">
                    <a:alpha val="43137"/>
                  </a:srgbClr>
                </a:outerShdw>
              </a:effectLst>
            </a:endParaRPr>
          </a:p>
        </p:txBody>
      </p:sp>
      <p:pic>
        <p:nvPicPr>
          <p:cNvPr id="24578" name="Picture 2" descr="C:\Users\dstarbu\AppData\Local\Microsoft\Windows\Temporary Internet Files\Content.IE5\I0MY1XZH\MC90008329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4572000"/>
            <a:ext cx="2564498"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2422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normAutofit lnSpcReduction="10000"/>
          </a:bodyPr>
          <a:lstStyle/>
          <a:p>
            <a:r>
              <a:rPr lang="en-US" b="1" dirty="0" smtClean="0">
                <a:solidFill>
                  <a:srgbClr val="C00000"/>
                </a:solidFill>
                <a:effectLst>
                  <a:outerShdw blurRad="38100" dist="38100" dir="2700000" algn="tl">
                    <a:srgbClr val="000000">
                      <a:alpha val="43137"/>
                    </a:srgbClr>
                  </a:outerShdw>
                </a:effectLst>
              </a:rPr>
              <a:t>HW</a:t>
            </a:r>
            <a:r>
              <a:rPr lang="en-US" b="1" dirty="0">
                <a:solidFill>
                  <a:srgbClr val="C00000"/>
                </a:solidFill>
                <a:effectLst>
                  <a:outerShdw blurRad="38100" dist="38100" dir="2700000" algn="tl">
                    <a:srgbClr val="000000">
                      <a:alpha val="43137"/>
                    </a:srgbClr>
                  </a:outerShdw>
                </a:effectLst>
              </a:rPr>
              <a:t>: Pg. 400/ #5-9, 14 Due WED.,/THURS.</a:t>
            </a:r>
          </a:p>
          <a:p>
            <a:r>
              <a:rPr lang="en-US" dirty="0" smtClean="0"/>
              <a:t>Graph the function on your calculator:</a:t>
            </a:r>
          </a:p>
          <a:p>
            <a:pPr marL="0" indent="0">
              <a:buNone/>
            </a:pPr>
            <a:r>
              <a:rPr lang="en-US" b="1" dirty="0"/>
              <a:t>	</a:t>
            </a:r>
            <a:r>
              <a:rPr lang="en-US" b="1" dirty="0" smtClean="0"/>
              <a:t>	f(x) = .1(x – 5)(x – 1)(x + 4)</a:t>
            </a:r>
          </a:p>
          <a:p>
            <a:pPr marL="0" indent="0">
              <a:buNone/>
            </a:pPr>
            <a:r>
              <a:rPr lang="en-US" dirty="0" smtClean="0"/>
              <a:t>Use the graph to find the following:</a:t>
            </a:r>
            <a:br>
              <a:rPr lang="en-US" dirty="0" smtClean="0"/>
            </a:br>
            <a:r>
              <a:rPr lang="en-US" dirty="0" smtClean="0"/>
              <a:t>1.	f(-3)		2.	f(-5)		3.	f(2)</a:t>
            </a:r>
          </a:p>
          <a:p>
            <a:pPr marL="0" indent="0">
              <a:buNone/>
            </a:pPr>
            <a:endParaRPr lang="en-US" dirty="0"/>
          </a:p>
          <a:p>
            <a:pPr marL="0" indent="0">
              <a:buNone/>
            </a:pPr>
            <a:r>
              <a:rPr lang="en-US" dirty="0" smtClean="0"/>
              <a:t>4.	Find ‘x’ when f(x) = -5</a:t>
            </a:r>
          </a:p>
          <a:p>
            <a:pPr marL="0" indent="0">
              <a:buNone/>
            </a:pPr>
            <a:r>
              <a:rPr lang="en-US" dirty="0" smtClean="0"/>
              <a:t>5.	Find </a:t>
            </a:r>
            <a:r>
              <a:rPr lang="en-US" dirty="0"/>
              <a:t>‘x’ when f(x) = 2</a:t>
            </a:r>
          </a:p>
          <a:p>
            <a:pPr marL="0" indent="0">
              <a:buNone/>
            </a:pPr>
            <a:endParaRPr lang="en-US" dirty="0"/>
          </a:p>
        </p:txBody>
      </p:sp>
    </p:spTree>
    <p:extLst>
      <p:ext uri="{BB962C8B-B14F-4D97-AF65-F5344CB8AC3E}">
        <p14:creationId xmlns:p14="http://schemas.microsoft.com/office/powerpoint/2010/main" val="235831524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219200"/>
            <a:ext cx="8915400" cy="5410200"/>
          </a:xfrm>
        </p:spPr>
        <p:txBody>
          <a:bodyPr>
            <a:normAutofit lnSpcReduction="10000"/>
          </a:bodyPr>
          <a:lstStyle/>
          <a:p>
            <a:endParaRPr lang="en-US" b="1" dirty="0" smtClean="0">
              <a:solidFill>
                <a:srgbClr val="C00000"/>
              </a:solidFill>
              <a:effectLst>
                <a:outerShdw blurRad="38100" dist="38100" dir="2700000" algn="tl">
                  <a:srgbClr val="000000">
                    <a:alpha val="43137"/>
                  </a:srgbClr>
                </a:outerShdw>
              </a:effectLst>
            </a:endParaRPr>
          </a:p>
          <a:p>
            <a:r>
              <a:rPr lang="en-US" b="1" dirty="0" smtClean="0">
                <a:solidFill>
                  <a:srgbClr val="C00000"/>
                </a:solidFill>
                <a:effectLst>
                  <a:outerShdw blurRad="38100" dist="38100" dir="2700000" algn="tl">
                    <a:srgbClr val="000000">
                      <a:alpha val="43137"/>
                    </a:srgbClr>
                  </a:outerShdw>
                </a:effectLst>
              </a:rPr>
              <a:t>HW Due : </a:t>
            </a:r>
            <a:r>
              <a:rPr lang="en-US" b="1" dirty="0">
                <a:solidFill>
                  <a:srgbClr val="C00000"/>
                </a:solidFill>
                <a:effectLst>
                  <a:outerShdw blurRad="38100" dist="38100" dir="2700000" algn="tl">
                    <a:srgbClr val="000000">
                      <a:alpha val="43137"/>
                    </a:srgbClr>
                  </a:outerShdw>
                </a:effectLst>
              </a:rPr>
              <a:t>Pg. 400/ #5-9, </a:t>
            </a:r>
            <a:r>
              <a:rPr lang="en-US" b="1" dirty="0" smtClean="0">
                <a:solidFill>
                  <a:srgbClr val="C00000"/>
                </a:solidFill>
                <a:effectLst>
                  <a:outerShdw blurRad="38100" dist="38100" dir="2700000" algn="tl">
                    <a:srgbClr val="000000">
                      <a:alpha val="43137"/>
                    </a:srgbClr>
                  </a:outerShdw>
                </a:effectLst>
              </a:rPr>
              <a:t>14</a:t>
            </a:r>
            <a:endParaRPr lang="en-US" b="1" dirty="0">
              <a:solidFill>
                <a:srgbClr val="C00000"/>
              </a:solidFill>
              <a:effectLst>
                <a:outerShdw blurRad="38100" dist="38100" dir="2700000" algn="tl">
                  <a:srgbClr val="000000">
                    <a:alpha val="43137"/>
                  </a:srgbClr>
                </a:outerShdw>
              </a:effectLst>
            </a:endParaRPr>
          </a:p>
          <a:p>
            <a:r>
              <a:rPr lang="en-US" dirty="0" smtClean="0"/>
              <a:t>FUNCTIONS vs. EQUATIONS</a:t>
            </a:r>
          </a:p>
          <a:p>
            <a:r>
              <a:rPr lang="en-US" dirty="0" smtClean="0"/>
              <a:t>DOMAIN and RANGE</a:t>
            </a:r>
          </a:p>
          <a:p>
            <a:r>
              <a:rPr lang="en-US" b="1" dirty="0" smtClean="0">
                <a:solidFill>
                  <a:srgbClr val="FFC000"/>
                </a:solidFill>
                <a:effectLst>
                  <a:outerShdw blurRad="38100" dist="38100" dir="2700000" algn="tl">
                    <a:srgbClr val="000000">
                      <a:alpha val="43137"/>
                    </a:srgbClr>
                  </a:outerShdw>
                </a:effectLst>
              </a:rPr>
              <a:t>NOTES</a:t>
            </a:r>
          </a:p>
          <a:p>
            <a:r>
              <a:rPr lang="en-US" b="1" dirty="0">
                <a:solidFill>
                  <a:srgbClr val="002060"/>
                </a:solidFill>
                <a:effectLst>
                  <a:outerShdw blurRad="38100" dist="38100" dir="2700000" algn="tl">
                    <a:srgbClr val="000000">
                      <a:alpha val="43137"/>
                    </a:srgbClr>
                  </a:outerShdw>
                </a:effectLst>
              </a:rPr>
              <a:t>Pg. 402/ #</a:t>
            </a:r>
            <a:r>
              <a:rPr lang="en-US" b="1" dirty="0" smtClean="0">
                <a:solidFill>
                  <a:srgbClr val="002060"/>
                </a:solidFill>
                <a:effectLst>
                  <a:outerShdw blurRad="38100" dist="38100" dir="2700000" algn="tl">
                    <a:srgbClr val="000000">
                      <a:alpha val="43137"/>
                    </a:srgbClr>
                  </a:outerShdw>
                </a:effectLst>
              </a:rPr>
              <a:t>10,11,13</a:t>
            </a:r>
          </a:p>
          <a:p>
            <a:r>
              <a:rPr lang="en-US" b="1" dirty="0">
                <a:solidFill>
                  <a:srgbClr val="002060"/>
                </a:solidFill>
                <a:effectLst>
                  <a:outerShdw blurRad="38100" dist="38100" dir="2700000" algn="tl">
                    <a:srgbClr val="000000">
                      <a:alpha val="43137"/>
                    </a:srgbClr>
                  </a:outerShdw>
                </a:effectLst>
              </a:rPr>
              <a:t>f</a:t>
            </a:r>
            <a:r>
              <a:rPr lang="en-US" b="1" dirty="0" smtClean="0">
                <a:solidFill>
                  <a:srgbClr val="002060"/>
                </a:solidFill>
                <a:effectLst>
                  <a:outerShdw blurRad="38100" dist="38100" dir="2700000" algn="tl">
                    <a:srgbClr val="000000">
                      <a:alpha val="43137"/>
                    </a:srgbClr>
                  </a:outerShdw>
                </a:effectLst>
              </a:rPr>
              <a:t>(x): Functions and Sketches WSHEETS</a:t>
            </a:r>
            <a:endParaRPr lang="en-US" b="1" dirty="0">
              <a:solidFill>
                <a:srgbClr val="002060"/>
              </a:solidFill>
              <a:effectLst>
                <a:outerShdw blurRad="38100" dist="38100" dir="2700000" algn="tl">
                  <a:srgbClr val="000000">
                    <a:alpha val="43137"/>
                  </a:srgbClr>
                </a:outerShdw>
              </a:effectLst>
            </a:endParaRPr>
          </a:p>
          <a:p>
            <a:r>
              <a:rPr lang="en-US" b="1" dirty="0" smtClean="0">
                <a:solidFill>
                  <a:srgbClr val="FF0000"/>
                </a:solidFill>
                <a:effectLst>
                  <a:outerShdw blurRad="38100" dist="38100" dir="2700000" algn="tl">
                    <a:srgbClr val="000000">
                      <a:alpha val="43137"/>
                    </a:srgbClr>
                  </a:outerShdw>
                </a:effectLst>
              </a:rPr>
              <a:t>HW: Pg. 403/ #12, 13; Pg. 409/ #6, 8, 9-12 </a:t>
            </a:r>
          </a:p>
          <a:p>
            <a:pPr marL="0" indent="0">
              <a:buNone/>
            </a:pPr>
            <a:r>
              <a:rPr lang="en-US" b="1" dirty="0">
                <a:solidFill>
                  <a:srgbClr val="FF0000"/>
                </a:solidFill>
                <a:effectLst>
                  <a:outerShdw blurRad="38100" dist="38100" dir="2700000" algn="tl">
                    <a:srgbClr val="000000">
                      <a:alpha val="43137"/>
                    </a:srgbClr>
                  </a:outerShdw>
                </a:effectLst>
              </a:rPr>
              <a:t>	</a:t>
            </a:r>
            <a:r>
              <a:rPr lang="en-US" b="1" dirty="0" smtClean="0">
                <a:solidFill>
                  <a:srgbClr val="FF0000"/>
                </a:solidFill>
                <a:effectLst>
                  <a:outerShdw blurRad="38100" dist="38100" dir="2700000" algn="tl">
                    <a:srgbClr val="000000">
                      <a:alpha val="43137"/>
                    </a:srgbClr>
                  </a:outerShdw>
                </a:effectLst>
              </a:rPr>
              <a:t>Due Friday</a:t>
            </a:r>
          </a:p>
          <a:p>
            <a:r>
              <a:rPr lang="en-US" b="1" dirty="0" smtClean="0">
                <a:solidFill>
                  <a:srgbClr val="003300"/>
                </a:solidFill>
                <a:effectLst>
                  <a:outerShdw blurRad="38100" dist="38100" dir="2700000" algn="tl">
                    <a:srgbClr val="000000">
                      <a:alpha val="43137"/>
                    </a:srgbClr>
                  </a:outerShdw>
                </a:effectLst>
              </a:rPr>
              <a:t>QUIZ Friday – Functions and Sketches</a:t>
            </a:r>
          </a:p>
          <a:p>
            <a:pPr marL="0" indent="0">
              <a:buNone/>
            </a:pPr>
            <a:endParaRPr lang="en-US" b="1" dirty="0" smtClean="0">
              <a:solidFill>
                <a:srgbClr val="C00000"/>
              </a:solidFill>
              <a:effectLst>
                <a:outerShdw blurRad="38100" dist="38100" dir="2700000" algn="tl">
                  <a:srgbClr val="000000">
                    <a:alpha val="43137"/>
                  </a:srgbClr>
                </a:outerShdw>
              </a:effectLst>
            </a:endParaRPr>
          </a:p>
        </p:txBody>
      </p:sp>
      <p:pic>
        <p:nvPicPr>
          <p:cNvPr id="24578" name="Picture 2" descr="C:\Users\dstarbu\AppData\Local\Microsoft\Windows\Temporary Internet Files\Content.IE5\I0MY1XZH\MC90008329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1524000"/>
            <a:ext cx="2842996" cy="2534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20679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457200" y="1600200"/>
            <a:ext cx="8534400" cy="4525963"/>
          </a:xfrm>
        </p:spPr>
        <p:txBody>
          <a:bodyPr/>
          <a:lstStyle/>
          <a:p>
            <a:r>
              <a:rPr lang="en-US" b="1" dirty="0" smtClean="0">
                <a:solidFill>
                  <a:srgbClr val="003300"/>
                </a:solidFill>
              </a:rPr>
              <a:t>Find your new ASSIGNED seat</a:t>
            </a:r>
          </a:p>
          <a:p>
            <a:r>
              <a:rPr lang="en-US" b="1" dirty="0" smtClean="0">
                <a:solidFill>
                  <a:srgbClr val="003300"/>
                </a:solidFill>
              </a:rPr>
              <a:t>QUIZ TOMORROW – Functions and Sketches</a:t>
            </a:r>
          </a:p>
          <a:p>
            <a:r>
              <a:rPr lang="en-US" b="1" dirty="0" smtClean="0">
                <a:solidFill>
                  <a:srgbClr val="FF0000"/>
                </a:solidFill>
                <a:effectLst>
                  <a:outerShdw blurRad="38100" dist="38100" dir="2700000" algn="tl">
                    <a:srgbClr val="000000">
                      <a:alpha val="43137"/>
                    </a:srgbClr>
                  </a:outerShdw>
                </a:effectLst>
              </a:rPr>
              <a:t>HW DUE: </a:t>
            </a:r>
            <a:r>
              <a:rPr lang="en-US" b="1" dirty="0">
                <a:solidFill>
                  <a:srgbClr val="FF0000"/>
                </a:solidFill>
                <a:effectLst>
                  <a:outerShdw blurRad="38100" dist="38100" dir="2700000" algn="tl">
                    <a:srgbClr val="000000">
                      <a:alpha val="43137"/>
                    </a:srgbClr>
                  </a:outerShdw>
                </a:effectLst>
              </a:rPr>
              <a:t>Pg. 403/ #12, 13; Pg. 409/ #6, 8, </a:t>
            </a:r>
            <a:r>
              <a:rPr lang="en-US" b="1" dirty="0" smtClean="0">
                <a:solidFill>
                  <a:srgbClr val="FF0000"/>
                </a:solidFill>
                <a:effectLst>
                  <a:outerShdw blurRad="38100" dist="38100" dir="2700000" algn="tl">
                    <a:srgbClr val="000000">
                      <a:alpha val="43137"/>
                    </a:srgbClr>
                  </a:outerShdw>
                </a:effectLst>
              </a:rPr>
              <a:t>9-12</a:t>
            </a:r>
          </a:p>
          <a:p>
            <a:r>
              <a:rPr lang="en-US" b="1" dirty="0">
                <a:solidFill>
                  <a:srgbClr val="002060"/>
                </a:solidFill>
                <a:effectLst>
                  <a:outerShdw blurRad="38100" dist="38100" dir="2700000" algn="tl">
                    <a:srgbClr val="000000">
                      <a:alpha val="43137"/>
                    </a:srgbClr>
                  </a:outerShdw>
                </a:effectLst>
              </a:rPr>
              <a:t>Pg. 402/ #</a:t>
            </a:r>
            <a:r>
              <a:rPr lang="en-US" b="1" dirty="0" smtClean="0">
                <a:solidFill>
                  <a:srgbClr val="002060"/>
                </a:solidFill>
                <a:effectLst>
                  <a:outerShdw blurRad="38100" dist="38100" dir="2700000" algn="tl">
                    <a:srgbClr val="000000">
                      <a:alpha val="43137"/>
                    </a:srgbClr>
                  </a:outerShdw>
                </a:effectLst>
              </a:rPr>
              <a:t>10,11,13</a:t>
            </a:r>
          </a:p>
          <a:p>
            <a:r>
              <a:rPr lang="en-US" b="1" dirty="0" smtClean="0">
                <a:solidFill>
                  <a:srgbClr val="002060"/>
                </a:solidFill>
                <a:effectLst>
                  <a:outerShdw blurRad="38100" dist="38100" dir="2700000" algn="tl">
                    <a:srgbClr val="000000">
                      <a:alpha val="43137"/>
                    </a:srgbClr>
                  </a:outerShdw>
                </a:effectLst>
              </a:rPr>
              <a:t>Pg. 408/ #1</a:t>
            </a:r>
          </a:p>
          <a:p>
            <a:r>
              <a:rPr lang="en-US" b="1" dirty="0" smtClean="0">
                <a:solidFill>
                  <a:srgbClr val="002060"/>
                </a:solidFill>
                <a:effectLst>
                  <a:outerShdw blurRad="38100" dist="38100" dir="2700000" algn="tl">
                    <a:srgbClr val="000000">
                      <a:alpha val="43137"/>
                    </a:srgbClr>
                  </a:outerShdw>
                </a:effectLst>
              </a:rPr>
              <a:t>Pg. 414/ #1,3</a:t>
            </a:r>
            <a:r>
              <a:rPr lang="en-US" b="1" dirty="0" smtClean="0">
                <a:solidFill>
                  <a:srgbClr val="FF0000"/>
                </a:solidFill>
                <a:effectLst>
                  <a:outerShdw blurRad="38100" dist="38100" dir="2700000" algn="tl">
                    <a:srgbClr val="000000">
                      <a:alpha val="43137"/>
                    </a:srgbClr>
                  </a:outerShdw>
                </a:effectLst>
              </a:rPr>
              <a:t> </a:t>
            </a:r>
            <a:endParaRPr lang="en-US" b="1" dirty="0">
              <a:solidFill>
                <a:srgbClr val="FF0000"/>
              </a:solidFill>
              <a:effectLst>
                <a:outerShdw blurRad="38100" dist="38100" dir="2700000" algn="tl">
                  <a:srgbClr val="000000">
                    <a:alpha val="43137"/>
                  </a:srgbClr>
                </a:outerShdw>
              </a:effectLst>
            </a:endParaRPr>
          </a:p>
          <a:p>
            <a:pPr marL="0" indent="0">
              <a:buNone/>
            </a:pPr>
            <a:r>
              <a:rPr lang="en-US" b="1" dirty="0">
                <a:solidFill>
                  <a:srgbClr val="FF0000"/>
                </a:solidFill>
                <a:effectLst>
                  <a:outerShdw blurRad="38100" dist="38100" dir="2700000" algn="tl">
                    <a:srgbClr val="000000">
                      <a:alpha val="43137"/>
                    </a:srgbClr>
                  </a:outerShdw>
                </a:effectLst>
              </a:rPr>
              <a:t>	</a:t>
            </a:r>
          </a:p>
          <a:p>
            <a:endParaRPr lang="en-US" dirty="0"/>
          </a:p>
        </p:txBody>
      </p:sp>
      <p:pic>
        <p:nvPicPr>
          <p:cNvPr id="25602" name="Picture 2" descr="C:\Users\dstarbu\AppData\Local\Microsoft\Windows\Temporary Internet Files\Content.IE5\I0MY1XZH\MC90023223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5800" y="3429000"/>
            <a:ext cx="3079701" cy="275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76882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dirty="0" smtClean="0"/>
              <a:t>QUIZ TODAY – Functions</a:t>
            </a:r>
          </a:p>
          <a:p>
            <a:r>
              <a:rPr lang="en-US" b="1" dirty="0" smtClean="0">
                <a:solidFill>
                  <a:srgbClr val="002060"/>
                </a:solidFill>
                <a:effectLst>
                  <a:outerShdw blurRad="38100" dist="38100" dir="2700000" algn="tl">
                    <a:srgbClr val="000000">
                      <a:alpha val="43137"/>
                    </a:srgbClr>
                  </a:outerShdw>
                </a:effectLst>
              </a:rPr>
              <a:t>Family of Functions – </a:t>
            </a:r>
            <a:r>
              <a:rPr lang="en-US" b="1" dirty="0" smtClean="0">
                <a:solidFill>
                  <a:srgbClr val="FFC000"/>
                </a:solidFill>
                <a:effectLst>
                  <a:outerShdw blurRad="38100" dist="38100" dir="2700000" algn="tl">
                    <a:srgbClr val="000000">
                      <a:alpha val="43137"/>
                    </a:srgbClr>
                  </a:outerShdw>
                </a:effectLst>
              </a:rPr>
              <a:t>NOTES</a:t>
            </a:r>
          </a:p>
          <a:p>
            <a:r>
              <a:rPr lang="en-US" b="1" dirty="0" smtClean="0">
                <a:solidFill>
                  <a:schemeClr val="accent5">
                    <a:lumMod val="50000"/>
                  </a:schemeClr>
                </a:solidFill>
                <a:effectLst>
                  <a:outerShdw blurRad="38100" dist="38100" dir="2700000" algn="tl">
                    <a:srgbClr val="000000">
                      <a:alpha val="43137"/>
                    </a:srgbClr>
                  </a:outerShdw>
                </a:effectLst>
              </a:rPr>
              <a:t>Pg. 429/ #1, 2</a:t>
            </a:r>
            <a:endParaRPr lang="en-US" b="1" dirty="0">
              <a:solidFill>
                <a:schemeClr val="accent5">
                  <a:lumMod val="50000"/>
                </a:schemeClr>
              </a:solidFill>
              <a:effectLst>
                <a:outerShdw blurRad="38100" dist="38100" dir="2700000" algn="tl">
                  <a:srgbClr val="000000">
                    <a:alpha val="43137"/>
                  </a:srgbClr>
                </a:outerShdw>
              </a:effectLst>
            </a:endParaRPr>
          </a:p>
          <a:p>
            <a:pPr marL="0" indent="0">
              <a:buNone/>
            </a:pPr>
            <a:r>
              <a:rPr lang="en-US" b="1" dirty="0">
                <a:solidFill>
                  <a:srgbClr val="FF0000"/>
                </a:solidFill>
                <a:effectLst>
                  <a:outerShdw blurRad="38100" dist="38100" dir="2700000" algn="tl">
                    <a:srgbClr val="000000">
                      <a:alpha val="43137"/>
                    </a:srgbClr>
                  </a:outerShdw>
                </a:effectLst>
              </a:rPr>
              <a:t>	</a:t>
            </a:r>
          </a:p>
          <a:p>
            <a:endParaRPr lang="en-US" dirty="0"/>
          </a:p>
        </p:txBody>
      </p:sp>
      <p:pic>
        <p:nvPicPr>
          <p:cNvPr id="4" name="Picture 2" descr="C:\Users\dstarbu\AppData\Local\Microsoft\Windows\Temporary Internet Files\Content.IE5\I0MY1XZH\MC90023223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3396343"/>
            <a:ext cx="3079701" cy="275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217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9205"/>
            <a:ext cx="7772400" cy="1470025"/>
          </a:xfrm>
        </p:spPr>
        <p:txBody>
          <a:bodyPr/>
          <a:lstStyle/>
          <a:p>
            <a:r>
              <a:rPr lang="en-US" dirty="0" smtClean="0"/>
              <a:t>Have a great 2013-2014, REBELS!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752600"/>
            <a:ext cx="4038600" cy="4038600"/>
          </a:xfrm>
          <a:prstGeom prst="rect">
            <a:avLst/>
          </a:prstGeom>
        </p:spPr>
      </p:pic>
      <p:sp>
        <p:nvSpPr>
          <p:cNvPr id="3" name="Subtitle 2"/>
          <p:cNvSpPr>
            <a:spLocks noGrp="1"/>
          </p:cNvSpPr>
          <p:nvPr>
            <p:ph type="subTitle" idx="1"/>
          </p:nvPr>
        </p:nvSpPr>
        <p:spPr>
          <a:xfrm>
            <a:off x="2819400" y="2746972"/>
            <a:ext cx="6019800" cy="2358428"/>
          </a:xfrm>
        </p:spPr>
        <p:txBody>
          <a:bodyPr>
            <a:normAutofit fontScale="85000" lnSpcReduction="10000"/>
          </a:bodyPr>
          <a:lstStyle/>
          <a:p>
            <a:r>
              <a:rPr lang="en-US" sz="4000" b="1" i="1" dirty="0" smtClean="0">
                <a:solidFill>
                  <a:srgbClr val="7030A0"/>
                </a:solidFill>
              </a:rPr>
              <a:t>‘What </a:t>
            </a:r>
            <a:r>
              <a:rPr lang="en-US" sz="4000" b="1" i="1" dirty="0">
                <a:solidFill>
                  <a:srgbClr val="7030A0"/>
                </a:solidFill>
              </a:rPr>
              <a:t>sculpture is to a block of marble,</a:t>
            </a:r>
            <a:br>
              <a:rPr lang="en-US" sz="4000" b="1" i="1" dirty="0">
                <a:solidFill>
                  <a:srgbClr val="7030A0"/>
                </a:solidFill>
              </a:rPr>
            </a:br>
            <a:r>
              <a:rPr lang="en-US" sz="4000" b="1" i="1" dirty="0">
                <a:solidFill>
                  <a:srgbClr val="7030A0"/>
                </a:solidFill>
              </a:rPr>
              <a:t>education is to the human soul</a:t>
            </a:r>
            <a:r>
              <a:rPr lang="en-US" sz="4000" b="1" i="1" dirty="0" smtClean="0">
                <a:solidFill>
                  <a:srgbClr val="7030A0"/>
                </a:solidFill>
              </a:rPr>
              <a:t>.’</a:t>
            </a:r>
          </a:p>
          <a:p>
            <a:r>
              <a:rPr lang="en-US" sz="2400" b="1" i="1" dirty="0" smtClean="0">
                <a:solidFill>
                  <a:schemeClr val="accent2"/>
                </a:solidFill>
              </a:rPr>
              <a:t>                                                           </a:t>
            </a:r>
            <a:r>
              <a:rPr lang="en-US" sz="1600" b="1" i="1" dirty="0" smtClean="0">
                <a:solidFill>
                  <a:schemeClr val="accent2"/>
                </a:solidFill>
              </a:rPr>
              <a:t>Joseph Addison</a:t>
            </a:r>
          </a:p>
          <a:p>
            <a:r>
              <a:rPr lang="en-US" b="1" dirty="0">
                <a:solidFill>
                  <a:schemeClr val="accent2"/>
                </a:solidFill>
              </a:rPr>
              <a:t> </a:t>
            </a:r>
            <a:endParaRPr lang="en-US" dirty="0"/>
          </a:p>
        </p:txBody>
      </p:sp>
    </p:spTree>
    <p:extLst>
      <p:ext uri="{BB962C8B-B14F-4D97-AF65-F5344CB8AC3E}">
        <p14:creationId xmlns:p14="http://schemas.microsoft.com/office/powerpoint/2010/main" val="118404613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600200"/>
            <a:ext cx="8839200" cy="5105400"/>
          </a:xfrm>
        </p:spPr>
        <p:txBody>
          <a:bodyPr/>
          <a:lstStyle/>
          <a:p>
            <a:r>
              <a:rPr lang="en-US" b="1" dirty="0">
                <a:solidFill>
                  <a:srgbClr val="003300"/>
                </a:solidFill>
              </a:rPr>
              <a:t>Find your new ASSIGNED seat</a:t>
            </a:r>
          </a:p>
          <a:p>
            <a:r>
              <a:rPr lang="en-US" b="1" dirty="0" smtClean="0">
                <a:solidFill>
                  <a:srgbClr val="FF0000"/>
                </a:solidFill>
                <a:effectLst>
                  <a:outerShdw blurRad="38100" dist="38100" dir="2700000" algn="tl">
                    <a:srgbClr val="000000">
                      <a:alpha val="43137"/>
                    </a:srgbClr>
                  </a:outerShdw>
                </a:effectLst>
              </a:rPr>
              <a:t>HW DUE: </a:t>
            </a:r>
            <a:r>
              <a:rPr lang="en-US" b="1" dirty="0">
                <a:solidFill>
                  <a:srgbClr val="FF0000"/>
                </a:solidFill>
                <a:effectLst>
                  <a:outerShdw blurRad="38100" dist="38100" dir="2700000" algn="tl">
                    <a:srgbClr val="000000">
                      <a:alpha val="43137"/>
                    </a:srgbClr>
                  </a:outerShdw>
                </a:effectLst>
              </a:rPr>
              <a:t>Pg. 403/ #12, 13; Pg. 409/ #6, 8, 9-12 </a:t>
            </a:r>
          </a:p>
          <a:p>
            <a:r>
              <a:rPr lang="en-US" b="1" dirty="0" smtClean="0">
                <a:solidFill>
                  <a:schemeClr val="accent1">
                    <a:lumMod val="50000"/>
                  </a:schemeClr>
                </a:solidFill>
              </a:rPr>
              <a:t>CW: Pg. 414/ #1-4; Pg. 429/ #1, 2, 7</a:t>
            </a:r>
          </a:p>
          <a:p>
            <a:r>
              <a:rPr lang="en-US" b="1" dirty="0" smtClean="0">
                <a:solidFill>
                  <a:schemeClr val="accent1">
                    <a:lumMod val="50000"/>
                  </a:schemeClr>
                </a:solidFill>
              </a:rPr>
              <a:t>Families of Functions - </a:t>
            </a:r>
            <a:r>
              <a:rPr lang="en-US" b="1" dirty="0" smtClean="0">
                <a:solidFill>
                  <a:srgbClr val="FFC000"/>
                </a:solidFill>
                <a:effectLst>
                  <a:outerShdw blurRad="38100" dist="38100" dir="2700000" algn="tl">
                    <a:srgbClr val="000000">
                      <a:alpha val="43137"/>
                    </a:srgbClr>
                  </a:outerShdw>
                </a:effectLst>
              </a:rPr>
              <a:t>NOTES</a:t>
            </a:r>
          </a:p>
          <a:p>
            <a:r>
              <a:rPr lang="en-US" b="1" dirty="0" smtClean="0">
                <a:solidFill>
                  <a:schemeClr val="accent1">
                    <a:lumMod val="50000"/>
                  </a:schemeClr>
                </a:solidFill>
              </a:rPr>
              <a:t>Translations and Transformations of FUNCTIONS</a:t>
            </a:r>
          </a:p>
          <a:p>
            <a:r>
              <a:rPr lang="en-US" b="1" dirty="0" smtClean="0">
                <a:solidFill>
                  <a:schemeClr val="accent1">
                    <a:lumMod val="50000"/>
                  </a:schemeClr>
                </a:solidFill>
              </a:rPr>
              <a:t>Copy the CLASS OBJECTIVE in the CW Section of your binder:</a:t>
            </a:r>
          </a:p>
          <a:p>
            <a:pPr marL="0" indent="0" algn="ctr">
              <a:buNone/>
            </a:pPr>
            <a:r>
              <a:rPr lang="en-US" sz="2800" b="1" dirty="0" smtClean="0">
                <a:latin typeface="Aharoni" pitchFamily="2" charset="-79"/>
                <a:cs typeface="Aharoni" pitchFamily="2" charset="-79"/>
              </a:rPr>
              <a:t>Students will analyze TRANSLATIONS and TRANSFORMATIONS of functions using graphs</a:t>
            </a:r>
            <a:endParaRPr lang="en-US" sz="2800" b="1" dirty="0">
              <a:latin typeface="Aharoni" pitchFamily="2" charset="-79"/>
              <a:cs typeface="Aharoni" pitchFamily="2" charset="-79"/>
            </a:endParaRPr>
          </a:p>
        </p:txBody>
      </p:sp>
    </p:spTree>
    <p:extLst>
      <p:ext uri="{BB962C8B-B14F-4D97-AF65-F5344CB8AC3E}">
        <p14:creationId xmlns:p14="http://schemas.microsoft.com/office/powerpoint/2010/main" val="138333900"/>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sp>
        <p:nvSpPr>
          <p:cNvPr id="3" name="Content Placeholder 2"/>
          <p:cNvSpPr>
            <a:spLocks noGrp="1"/>
          </p:cNvSpPr>
          <p:nvPr>
            <p:ph idx="1"/>
          </p:nvPr>
        </p:nvSpPr>
        <p:spPr>
          <a:xfrm>
            <a:off x="228600" y="1447800"/>
            <a:ext cx="8839200" cy="5181600"/>
          </a:xfrm>
        </p:spPr>
        <p:txBody>
          <a:bodyPr>
            <a:normAutofit fontScale="70000" lnSpcReduction="20000"/>
          </a:bodyPr>
          <a:lstStyle/>
          <a:p>
            <a:r>
              <a:rPr lang="en-US" b="1" dirty="0">
                <a:solidFill>
                  <a:schemeClr val="accent1">
                    <a:lumMod val="50000"/>
                  </a:schemeClr>
                </a:solidFill>
              </a:rPr>
              <a:t>Copy the CLASS OBJECTIVE in the CW Section of your binder:</a:t>
            </a:r>
          </a:p>
          <a:p>
            <a:pPr marL="0" indent="0" algn="ctr">
              <a:buNone/>
            </a:pPr>
            <a:r>
              <a:rPr lang="en-US" b="1" dirty="0">
                <a:latin typeface="Aharoni" pitchFamily="2" charset="-79"/>
                <a:cs typeface="Aharoni" pitchFamily="2" charset="-79"/>
              </a:rPr>
              <a:t>Students will analyze TRANSLATIONS and </a:t>
            </a:r>
            <a:r>
              <a:rPr lang="en-US" b="1" dirty="0" smtClean="0">
                <a:latin typeface="Aharoni" pitchFamily="2" charset="-79"/>
                <a:cs typeface="Aharoni" pitchFamily="2" charset="-79"/>
              </a:rPr>
              <a:t>TRANFORMATIONS </a:t>
            </a:r>
            <a:r>
              <a:rPr lang="en-US" b="1" dirty="0">
                <a:latin typeface="Aharoni" pitchFamily="2" charset="-79"/>
                <a:cs typeface="Aharoni" pitchFamily="2" charset="-79"/>
              </a:rPr>
              <a:t>of functions using graphs</a:t>
            </a:r>
          </a:p>
          <a:p>
            <a:r>
              <a:rPr lang="en-US" b="1" dirty="0" smtClean="0">
                <a:solidFill>
                  <a:schemeClr val="accent1">
                    <a:lumMod val="50000"/>
                  </a:schemeClr>
                </a:solidFill>
              </a:rPr>
              <a:t>Plot </a:t>
            </a:r>
            <a:r>
              <a:rPr lang="en-US" b="1" dirty="0">
                <a:solidFill>
                  <a:schemeClr val="accent1">
                    <a:lumMod val="50000"/>
                  </a:schemeClr>
                </a:solidFill>
              </a:rPr>
              <a:t>the Points and connect the </a:t>
            </a:r>
            <a:r>
              <a:rPr lang="en-US" b="1" dirty="0" smtClean="0">
                <a:solidFill>
                  <a:schemeClr val="accent1">
                    <a:lumMod val="50000"/>
                  </a:schemeClr>
                </a:solidFill>
              </a:rPr>
              <a:t>sides to form a Triangle</a:t>
            </a:r>
            <a:r>
              <a:rPr lang="en-US" b="1" dirty="0">
                <a:solidFill>
                  <a:schemeClr val="accent1">
                    <a:lumMod val="50000"/>
                  </a:schemeClr>
                </a:solidFill>
              </a:rPr>
              <a:t>:</a:t>
            </a:r>
          </a:p>
          <a:p>
            <a:pPr marL="0" indent="0">
              <a:buNone/>
            </a:pPr>
            <a:r>
              <a:rPr lang="en-US" b="1" dirty="0">
                <a:solidFill>
                  <a:schemeClr val="accent1">
                    <a:lumMod val="50000"/>
                  </a:schemeClr>
                </a:solidFill>
              </a:rPr>
              <a:t>	(x, y) = </a:t>
            </a:r>
            <a:r>
              <a:rPr lang="en-US" b="1" dirty="0" smtClean="0">
                <a:solidFill>
                  <a:schemeClr val="accent1">
                    <a:lumMod val="50000"/>
                  </a:schemeClr>
                </a:solidFill>
              </a:rPr>
              <a:t>(-</a:t>
            </a:r>
            <a:r>
              <a:rPr lang="en-US" b="1" dirty="0">
                <a:solidFill>
                  <a:schemeClr val="accent1">
                    <a:lumMod val="50000"/>
                  </a:schemeClr>
                </a:solidFill>
              </a:rPr>
              <a:t>6, -2), (-1, 2), (2, -4)</a:t>
            </a:r>
          </a:p>
          <a:p>
            <a:r>
              <a:rPr lang="en-US" sz="3300" b="1" dirty="0">
                <a:solidFill>
                  <a:schemeClr val="accent1">
                    <a:lumMod val="50000"/>
                  </a:schemeClr>
                </a:solidFill>
              </a:rPr>
              <a:t>Now, ADD 3 to every x-coordinate and </a:t>
            </a:r>
            <a:r>
              <a:rPr lang="en-US" sz="3300" b="1" dirty="0" smtClean="0">
                <a:solidFill>
                  <a:schemeClr val="accent1">
                    <a:lumMod val="50000"/>
                  </a:schemeClr>
                </a:solidFill>
              </a:rPr>
              <a:t>re-graph </a:t>
            </a:r>
            <a:r>
              <a:rPr lang="en-US" sz="3300" b="1" dirty="0">
                <a:solidFill>
                  <a:schemeClr val="accent1">
                    <a:lumMod val="50000"/>
                  </a:schemeClr>
                </a:solidFill>
              </a:rPr>
              <a:t>the </a:t>
            </a:r>
            <a:r>
              <a:rPr lang="en-US" sz="3300" b="1" dirty="0" smtClean="0">
                <a:solidFill>
                  <a:schemeClr val="accent1">
                    <a:lumMod val="50000"/>
                  </a:schemeClr>
                </a:solidFill>
              </a:rPr>
              <a:t>triangle on top of the original….</a:t>
            </a:r>
            <a:r>
              <a:rPr lang="en-US" sz="3300" b="1" dirty="0">
                <a:solidFill>
                  <a:schemeClr val="accent1">
                    <a:lumMod val="50000"/>
                  </a:schemeClr>
                </a:solidFill>
              </a:rPr>
              <a:t>what </a:t>
            </a:r>
            <a:r>
              <a:rPr lang="en-US" sz="3300" b="1" dirty="0" smtClean="0">
                <a:solidFill>
                  <a:schemeClr val="accent1">
                    <a:lumMod val="50000"/>
                  </a:schemeClr>
                </a:solidFill>
              </a:rPr>
              <a:t>happened?</a:t>
            </a:r>
          </a:p>
          <a:p>
            <a:r>
              <a:rPr lang="en-US" sz="3300" b="1" dirty="0" smtClean="0">
                <a:solidFill>
                  <a:schemeClr val="accent1">
                    <a:lumMod val="50000"/>
                  </a:schemeClr>
                </a:solidFill>
              </a:rPr>
              <a:t>Now, SUBTRACT 2 from every y-coordinate</a:t>
            </a:r>
            <a:r>
              <a:rPr lang="en-US" sz="3300" b="1" dirty="0">
                <a:solidFill>
                  <a:schemeClr val="accent1">
                    <a:lumMod val="50000"/>
                  </a:schemeClr>
                </a:solidFill>
              </a:rPr>
              <a:t> and re-graph the triangle on top of the original ….what happened</a:t>
            </a:r>
            <a:r>
              <a:rPr lang="en-US" sz="3300" b="1" dirty="0" smtClean="0">
                <a:solidFill>
                  <a:schemeClr val="accent1">
                    <a:lumMod val="50000"/>
                  </a:schemeClr>
                </a:solidFill>
              </a:rPr>
              <a:t>?</a:t>
            </a:r>
          </a:p>
          <a:p>
            <a:r>
              <a:rPr lang="en-US" sz="3300" b="1" dirty="0">
                <a:solidFill>
                  <a:schemeClr val="accent1">
                    <a:lumMod val="50000"/>
                  </a:schemeClr>
                </a:solidFill>
              </a:rPr>
              <a:t>Now, </a:t>
            </a:r>
            <a:r>
              <a:rPr lang="en-US" sz="3300" b="1" dirty="0" smtClean="0">
                <a:solidFill>
                  <a:schemeClr val="accent1">
                    <a:lumMod val="50000"/>
                  </a:schemeClr>
                </a:solidFill>
              </a:rPr>
              <a:t>MULTIPLY every x and y-coordinate by .5 and </a:t>
            </a:r>
            <a:r>
              <a:rPr lang="en-US" sz="3300" b="1" dirty="0">
                <a:solidFill>
                  <a:schemeClr val="accent1">
                    <a:lumMod val="50000"/>
                  </a:schemeClr>
                </a:solidFill>
              </a:rPr>
              <a:t>re-graph the </a:t>
            </a:r>
            <a:r>
              <a:rPr lang="en-US" sz="3300" b="1" dirty="0" smtClean="0">
                <a:solidFill>
                  <a:schemeClr val="accent1">
                    <a:lumMod val="50000"/>
                  </a:schemeClr>
                </a:solidFill>
              </a:rPr>
              <a:t>triangle</a:t>
            </a:r>
            <a:r>
              <a:rPr lang="en-US" sz="3300" b="1" dirty="0">
                <a:solidFill>
                  <a:schemeClr val="accent1">
                    <a:lumMod val="50000"/>
                  </a:schemeClr>
                </a:solidFill>
              </a:rPr>
              <a:t> on top of the original </a:t>
            </a:r>
            <a:r>
              <a:rPr lang="en-US" sz="3300" b="1" dirty="0" smtClean="0">
                <a:solidFill>
                  <a:schemeClr val="accent1">
                    <a:lumMod val="50000"/>
                  </a:schemeClr>
                </a:solidFill>
              </a:rPr>
              <a:t>….</a:t>
            </a:r>
            <a:r>
              <a:rPr lang="en-US" sz="3300" b="1" dirty="0">
                <a:solidFill>
                  <a:schemeClr val="accent1">
                    <a:lumMod val="50000"/>
                  </a:schemeClr>
                </a:solidFill>
              </a:rPr>
              <a:t>what happened</a:t>
            </a:r>
            <a:r>
              <a:rPr lang="en-US" sz="3300" b="1" dirty="0" smtClean="0">
                <a:solidFill>
                  <a:schemeClr val="accent1">
                    <a:lumMod val="50000"/>
                  </a:schemeClr>
                </a:solidFill>
              </a:rPr>
              <a:t>?</a:t>
            </a:r>
          </a:p>
          <a:p>
            <a:r>
              <a:rPr lang="en-US" sz="3300" b="1" dirty="0">
                <a:solidFill>
                  <a:schemeClr val="accent1">
                    <a:lumMod val="50000"/>
                  </a:schemeClr>
                </a:solidFill>
              </a:rPr>
              <a:t>Now, MULTIPLY every </a:t>
            </a:r>
            <a:r>
              <a:rPr lang="en-US" sz="3300" b="1" dirty="0" smtClean="0">
                <a:solidFill>
                  <a:schemeClr val="accent1">
                    <a:lumMod val="50000"/>
                  </a:schemeClr>
                </a:solidFill>
              </a:rPr>
              <a:t>x-coordinate </a:t>
            </a:r>
            <a:r>
              <a:rPr lang="en-US" sz="3300" b="1" dirty="0">
                <a:solidFill>
                  <a:schemeClr val="accent1">
                    <a:lumMod val="50000"/>
                  </a:schemeClr>
                </a:solidFill>
              </a:rPr>
              <a:t>by -1 and re-graph the triangle on top of the original ….what happened?</a:t>
            </a:r>
          </a:p>
          <a:p>
            <a:r>
              <a:rPr lang="en-US" sz="3300" b="1" dirty="0" smtClean="0">
                <a:solidFill>
                  <a:schemeClr val="accent1">
                    <a:lumMod val="50000"/>
                  </a:schemeClr>
                </a:solidFill>
              </a:rPr>
              <a:t>Now</a:t>
            </a:r>
            <a:r>
              <a:rPr lang="en-US" sz="3300" b="1" dirty="0">
                <a:solidFill>
                  <a:schemeClr val="accent1">
                    <a:lumMod val="50000"/>
                  </a:schemeClr>
                </a:solidFill>
              </a:rPr>
              <a:t>, MULTIPLY every </a:t>
            </a:r>
            <a:r>
              <a:rPr lang="en-US" sz="3300" b="1" dirty="0" smtClean="0">
                <a:solidFill>
                  <a:schemeClr val="accent1">
                    <a:lumMod val="50000"/>
                  </a:schemeClr>
                </a:solidFill>
              </a:rPr>
              <a:t>y-coordinate </a:t>
            </a:r>
            <a:r>
              <a:rPr lang="en-US" sz="3300" b="1" dirty="0">
                <a:solidFill>
                  <a:schemeClr val="accent1">
                    <a:lumMod val="50000"/>
                  </a:schemeClr>
                </a:solidFill>
              </a:rPr>
              <a:t>by </a:t>
            </a:r>
            <a:r>
              <a:rPr lang="en-US" sz="3300" b="1" dirty="0" smtClean="0">
                <a:solidFill>
                  <a:schemeClr val="accent1">
                    <a:lumMod val="50000"/>
                  </a:schemeClr>
                </a:solidFill>
              </a:rPr>
              <a:t>-1 and </a:t>
            </a:r>
            <a:r>
              <a:rPr lang="en-US" sz="3300" b="1" dirty="0">
                <a:solidFill>
                  <a:schemeClr val="accent1">
                    <a:lumMod val="50000"/>
                  </a:schemeClr>
                </a:solidFill>
              </a:rPr>
              <a:t>re-graph the </a:t>
            </a:r>
            <a:r>
              <a:rPr lang="en-US" sz="3300" b="1" dirty="0" smtClean="0">
                <a:solidFill>
                  <a:schemeClr val="accent1">
                    <a:lumMod val="50000"/>
                  </a:schemeClr>
                </a:solidFill>
              </a:rPr>
              <a:t>triangle</a:t>
            </a:r>
            <a:r>
              <a:rPr lang="en-US" sz="3300" b="1" dirty="0">
                <a:solidFill>
                  <a:schemeClr val="accent1">
                    <a:lumMod val="50000"/>
                  </a:schemeClr>
                </a:solidFill>
              </a:rPr>
              <a:t> on top of the original </a:t>
            </a:r>
            <a:r>
              <a:rPr lang="en-US" sz="3300" b="1" dirty="0" smtClean="0">
                <a:solidFill>
                  <a:schemeClr val="accent1">
                    <a:lumMod val="50000"/>
                  </a:schemeClr>
                </a:solidFill>
              </a:rPr>
              <a:t>….</a:t>
            </a:r>
            <a:r>
              <a:rPr lang="en-US" sz="3300" b="1" dirty="0">
                <a:solidFill>
                  <a:schemeClr val="accent1">
                    <a:lumMod val="50000"/>
                  </a:schemeClr>
                </a:solidFill>
              </a:rPr>
              <a:t>what happened</a:t>
            </a:r>
            <a:r>
              <a:rPr lang="en-US" sz="3300" b="1" dirty="0" smtClean="0">
                <a:solidFill>
                  <a:schemeClr val="accent1">
                    <a:lumMod val="50000"/>
                  </a:schemeClr>
                </a:solidFill>
              </a:rPr>
              <a:t>?</a:t>
            </a:r>
          </a:p>
          <a:p>
            <a:r>
              <a:rPr lang="en-US" sz="3300" b="1" dirty="0" smtClean="0">
                <a:solidFill>
                  <a:srgbClr val="C00000"/>
                </a:solidFill>
              </a:rPr>
              <a:t>HW: Pg. 440/#1, 3-7</a:t>
            </a:r>
            <a:endParaRPr lang="en-US" sz="3300" b="1" dirty="0">
              <a:solidFill>
                <a:srgbClr val="C00000"/>
              </a:solidFill>
            </a:endParaRPr>
          </a:p>
          <a:p>
            <a:endParaRPr lang="en-US" sz="3300" b="1" dirty="0">
              <a:solidFill>
                <a:schemeClr val="accent1">
                  <a:lumMod val="50000"/>
                </a:schemeClr>
              </a:solidFill>
            </a:endParaRPr>
          </a:p>
          <a:p>
            <a:endParaRPr lang="en-US" sz="3300" b="1" dirty="0">
              <a:solidFill>
                <a:schemeClr val="accent1">
                  <a:lumMod val="50000"/>
                </a:schemeClr>
              </a:solidFill>
            </a:endParaRPr>
          </a:p>
          <a:p>
            <a:endParaRPr lang="en-US" sz="3300" dirty="0"/>
          </a:p>
        </p:txBody>
      </p:sp>
    </p:spTree>
    <p:extLst>
      <p:ext uri="{BB962C8B-B14F-4D97-AF65-F5344CB8AC3E}">
        <p14:creationId xmlns:p14="http://schemas.microsoft.com/office/powerpoint/2010/main" val="84036642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19200"/>
            <a:ext cx="8839200" cy="5562600"/>
          </a:xfrm>
        </p:spPr>
        <p:txBody>
          <a:bodyPr>
            <a:normAutofit lnSpcReduction="10000"/>
          </a:bodyPr>
          <a:lstStyle/>
          <a:p>
            <a:r>
              <a:rPr lang="en-US" b="1" dirty="0" smtClean="0">
                <a:solidFill>
                  <a:srgbClr val="C00000"/>
                </a:solidFill>
              </a:rPr>
              <a:t>HW DUE: </a:t>
            </a:r>
            <a:r>
              <a:rPr lang="en-US" b="1" dirty="0">
                <a:solidFill>
                  <a:srgbClr val="C00000"/>
                </a:solidFill>
              </a:rPr>
              <a:t>Pg. 440/#1, 3-7</a:t>
            </a:r>
          </a:p>
          <a:p>
            <a:r>
              <a:rPr lang="en-US" dirty="0" smtClean="0"/>
              <a:t>Complete the tables for the functions:</a:t>
            </a:r>
          </a:p>
          <a:p>
            <a:pPr marL="0" indent="0">
              <a:buNone/>
            </a:pPr>
            <a:r>
              <a:rPr lang="en-US" dirty="0"/>
              <a:t>	</a:t>
            </a:r>
            <a:r>
              <a:rPr lang="en-US" dirty="0" smtClean="0"/>
              <a:t>1.	f(x) = x</a:t>
            </a:r>
            <a:r>
              <a:rPr lang="en-US" baseline="30000" dirty="0" smtClean="0"/>
              <a:t>2 </a:t>
            </a:r>
            <a:r>
              <a:rPr lang="en-US" dirty="0" smtClean="0"/>
              <a:t>(Parent function)</a:t>
            </a:r>
          </a:p>
          <a:p>
            <a:pPr marL="0" indent="0">
              <a:buNone/>
            </a:pPr>
            <a:r>
              <a:rPr lang="en-US" baseline="30000" dirty="0" smtClean="0"/>
              <a:t>	</a:t>
            </a:r>
            <a:r>
              <a:rPr lang="en-US" dirty="0" smtClean="0"/>
              <a:t>2.</a:t>
            </a:r>
            <a:r>
              <a:rPr lang="en-US" dirty="0"/>
              <a:t>	f(x) = </a:t>
            </a:r>
            <a:r>
              <a:rPr lang="en-US" dirty="0" smtClean="0"/>
              <a:t>x</a:t>
            </a:r>
            <a:r>
              <a:rPr lang="en-US" baseline="30000" dirty="0" smtClean="0"/>
              <a:t>2</a:t>
            </a:r>
            <a:r>
              <a:rPr lang="en-US" dirty="0"/>
              <a:t> </a:t>
            </a:r>
            <a:r>
              <a:rPr lang="en-US" dirty="0" smtClean="0"/>
              <a:t>– 3 </a:t>
            </a:r>
          </a:p>
          <a:p>
            <a:pPr marL="0" indent="0">
              <a:buNone/>
            </a:pPr>
            <a:r>
              <a:rPr lang="en-US" dirty="0"/>
              <a:t>	</a:t>
            </a:r>
            <a:r>
              <a:rPr lang="en-US" dirty="0" smtClean="0"/>
              <a:t>3.	</a:t>
            </a:r>
            <a:r>
              <a:rPr lang="en-US" dirty="0"/>
              <a:t>f(x) = (</a:t>
            </a:r>
            <a:r>
              <a:rPr lang="en-US" dirty="0" smtClean="0"/>
              <a:t>x – 3)</a:t>
            </a:r>
            <a:r>
              <a:rPr lang="en-US" baseline="30000" dirty="0" smtClean="0"/>
              <a:t>2</a:t>
            </a:r>
          </a:p>
          <a:p>
            <a:pPr marL="0" indent="0">
              <a:buNone/>
            </a:pPr>
            <a:endParaRPr lang="en-US" baseline="30000" dirty="0"/>
          </a:p>
          <a:p>
            <a:pPr marL="0" indent="0">
              <a:buNone/>
            </a:pPr>
            <a:r>
              <a:rPr lang="en-US" dirty="0" smtClean="0"/>
              <a:t>  </a:t>
            </a:r>
          </a:p>
          <a:p>
            <a:pPr marL="0" indent="0">
              <a:buNone/>
            </a:pPr>
            <a:endParaRPr lang="en-US" dirty="0"/>
          </a:p>
          <a:p>
            <a:pPr marL="0" indent="0">
              <a:buNone/>
            </a:pPr>
            <a:endParaRPr lang="en-US" dirty="0"/>
          </a:p>
          <a:p>
            <a:pPr marL="0" indent="0">
              <a:buNone/>
            </a:pPr>
            <a:endParaRPr lang="en-US" baseline="30000" dirty="0" smtClean="0"/>
          </a:p>
          <a:p>
            <a:pPr marL="0" indent="0">
              <a:buNone/>
            </a:pPr>
            <a:r>
              <a:rPr lang="en-US" b="1" baseline="30000" dirty="0" smtClean="0"/>
              <a:t>Graph all tables on the same graph and describe the translations	</a:t>
            </a:r>
            <a:endParaRPr lang="en-US" b="1" baseline="30000" dirty="0"/>
          </a:p>
        </p:txBody>
      </p:sp>
      <p:graphicFrame>
        <p:nvGraphicFramePr>
          <p:cNvPr id="4" name="Table 3"/>
          <p:cNvGraphicFramePr>
            <a:graphicFrameLocks noGrp="1"/>
          </p:cNvGraphicFramePr>
          <p:nvPr>
            <p:extLst>
              <p:ext uri="{D42A27DB-BD31-4B8C-83A1-F6EECF244321}">
                <p14:modId xmlns:p14="http://schemas.microsoft.com/office/powerpoint/2010/main" val="2989942617"/>
              </p:ext>
            </p:extLst>
          </p:nvPr>
        </p:nvGraphicFramePr>
        <p:xfrm>
          <a:off x="228600" y="3962399"/>
          <a:ext cx="8686800" cy="1828801"/>
        </p:xfrm>
        <a:graphic>
          <a:graphicData uri="http://schemas.openxmlformats.org/drawingml/2006/table">
            <a:tbl>
              <a:tblPr firstRow="1" bandRow="1">
                <a:tableStyleId>{5940675A-B579-460E-94D1-54222C63F5DA}</a:tableStyleId>
              </a:tblPr>
              <a:tblGrid>
                <a:gridCol w="1219200"/>
                <a:gridCol w="685800"/>
                <a:gridCol w="838200"/>
                <a:gridCol w="731520"/>
                <a:gridCol w="868680"/>
                <a:gridCol w="868680"/>
                <a:gridCol w="868680"/>
                <a:gridCol w="868680"/>
                <a:gridCol w="868680"/>
                <a:gridCol w="868680"/>
              </a:tblGrid>
              <a:tr h="452763">
                <a:tc>
                  <a:txBody>
                    <a:bodyPr/>
                    <a:lstStyle/>
                    <a:p>
                      <a:pPr algn="ctr"/>
                      <a:r>
                        <a:rPr lang="en-US" b="1" dirty="0" smtClean="0"/>
                        <a:t>x</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0</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4</a:t>
                      </a:r>
                      <a:endParaRPr lang="en-US" b="1" dirty="0"/>
                    </a:p>
                  </a:txBody>
                  <a:tcPr/>
                </a:tc>
              </a:tr>
              <a:tr h="4527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x</a:t>
                      </a:r>
                      <a:r>
                        <a:rPr lang="en-US" b="1" baseline="30000" dirty="0" smtClean="0"/>
                        <a:t>2</a:t>
                      </a:r>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a:p>
                  </a:txBody>
                  <a:tcPr/>
                </a:tc>
              </a:tr>
              <a:tr h="452763">
                <a:tc>
                  <a:txBody>
                    <a:bodyPr/>
                    <a:lstStyle/>
                    <a:p>
                      <a:pPr algn="ctr"/>
                      <a:r>
                        <a:rPr lang="en-US" b="1" dirty="0" smtClean="0"/>
                        <a:t>x</a:t>
                      </a:r>
                      <a:r>
                        <a:rPr lang="en-US" b="1" baseline="30000" dirty="0" smtClean="0"/>
                        <a:t>2</a:t>
                      </a:r>
                      <a:r>
                        <a:rPr lang="en-US" b="1" dirty="0" smtClean="0"/>
                        <a:t> – 3 </a:t>
                      </a:r>
                      <a:endParaRPr lang="en-US" b="1" dirty="0"/>
                    </a:p>
                  </a:txBody>
                  <a:tcPr/>
                </a:tc>
                <a:tc>
                  <a:txBody>
                    <a:bodyPr/>
                    <a:lstStyle/>
                    <a:p>
                      <a:pPr algn="ctr"/>
                      <a:endParaRPr lang="en-US" b="1" dirty="0"/>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r>
              <a:tr h="470512">
                <a:tc>
                  <a:txBody>
                    <a:bodyPr/>
                    <a:lstStyle/>
                    <a:p>
                      <a:pPr algn="ctr"/>
                      <a:r>
                        <a:rPr lang="en-US" b="1" dirty="0" smtClean="0"/>
                        <a:t>(x – 3)</a:t>
                      </a:r>
                      <a:r>
                        <a:rPr lang="en-US" b="1" baseline="30000" dirty="0" smtClean="0"/>
                        <a:t>2</a:t>
                      </a:r>
                      <a:r>
                        <a:rPr lang="en-US" b="1" dirty="0" smtClean="0"/>
                        <a:t>  </a:t>
                      </a:r>
                      <a:endParaRPr lang="en-US" b="1" dirty="0"/>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dirty="0"/>
                    </a:p>
                  </a:txBody>
                  <a:tcPr/>
                </a:tc>
                <a:tc>
                  <a:txBody>
                    <a:bodyPr/>
                    <a:lstStyle/>
                    <a:p>
                      <a:pPr algn="ctr"/>
                      <a:endParaRPr lang="en-US" b="1" dirty="0"/>
                    </a:p>
                  </a:txBody>
                  <a:tcPr/>
                </a:tc>
              </a:tr>
            </a:tbl>
          </a:graphicData>
        </a:graphic>
      </p:graphicFrame>
    </p:spTree>
    <p:extLst>
      <p:ext uri="{BB962C8B-B14F-4D97-AF65-F5344CB8AC3E}">
        <p14:creationId xmlns:p14="http://schemas.microsoft.com/office/powerpoint/2010/main" val="97561983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Family</a:t>
            </a:r>
            <a:endParaRPr lang="en-US" dirty="0"/>
          </a:p>
        </p:txBody>
      </p:sp>
      <p:sp>
        <p:nvSpPr>
          <p:cNvPr id="3" name="Content Placeholder 2"/>
          <p:cNvSpPr>
            <a:spLocks noGrp="1"/>
          </p:cNvSpPr>
          <p:nvPr>
            <p:ph idx="1"/>
          </p:nvPr>
        </p:nvSpPr>
        <p:spPr>
          <a:xfrm>
            <a:off x="457200" y="1600200"/>
            <a:ext cx="8534400" cy="5181600"/>
          </a:xfrm>
        </p:spPr>
        <p:txBody>
          <a:bodyPr>
            <a:normAutofit lnSpcReduction="10000"/>
          </a:bodyPr>
          <a:lstStyle/>
          <a:p>
            <a:r>
              <a:rPr lang="en-US" dirty="0" smtClean="0"/>
              <a:t>Use |x| = f(x)</a:t>
            </a:r>
          </a:p>
          <a:p>
            <a:r>
              <a:rPr lang="en-US" dirty="0" smtClean="0"/>
              <a:t>Complete a table for your function, finding:</a:t>
            </a:r>
          </a:p>
          <a:p>
            <a:pPr marL="514350" indent="-514350">
              <a:buAutoNum type="arabicPeriod"/>
            </a:pPr>
            <a:r>
              <a:rPr lang="en-US" dirty="0" smtClean="0"/>
              <a:t>f(-5)	2.	f(-3)		3.	f(-1)	      4.   f(0)</a:t>
            </a:r>
          </a:p>
          <a:p>
            <a:pPr marL="0" indent="0">
              <a:buNone/>
            </a:pPr>
            <a:r>
              <a:rPr lang="en-US" dirty="0" smtClean="0"/>
              <a:t>5.   f(1)	6.	f(3)		7.   f(5)	     8.   f(7) Translations graphed w/ parent function:</a:t>
            </a:r>
          </a:p>
          <a:p>
            <a:pPr marL="457200" lvl="1" indent="0">
              <a:buNone/>
            </a:pPr>
            <a:r>
              <a:rPr lang="en-US" dirty="0" smtClean="0"/>
              <a:t>1</a:t>
            </a:r>
            <a:r>
              <a:rPr lang="en-US" dirty="0"/>
              <a:t>.	f(x – 4)			2.	</a:t>
            </a:r>
            <a:r>
              <a:rPr lang="en-US" dirty="0" smtClean="0"/>
              <a:t>f(x + 4</a:t>
            </a:r>
            <a:r>
              <a:rPr lang="en-US" dirty="0"/>
              <a:t>)</a:t>
            </a:r>
          </a:p>
          <a:p>
            <a:pPr marL="457200" lvl="1" indent="0">
              <a:buNone/>
            </a:pPr>
            <a:r>
              <a:rPr lang="en-US" dirty="0"/>
              <a:t>3.	f(x) + 4			4.	f(x) – 4 </a:t>
            </a:r>
          </a:p>
          <a:p>
            <a:r>
              <a:rPr lang="en-US" dirty="0" smtClean="0"/>
              <a:t>Transformations graphed w/ parent function:</a:t>
            </a:r>
          </a:p>
          <a:p>
            <a:pPr marL="457200" lvl="1" indent="0">
              <a:buNone/>
            </a:pPr>
            <a:r>
              <a:rPr lang="en-US" dirty="0"/>
              <a:t>1.	</a:t>
            </a:r>
            <a:r>
              <a:rPr lang="en-US" dirty="0" smtClean="0"/>
              <a:t>.25 f(x)</a:t>
            </a:r>
            <a:r>
              <a:rPr lang="en-US" dirty="0"/>
              <a:t>			2.	</a:t>
            </a:r>
            <a:r>
              <a:rPr lang="en-US" dirty="0" smtClean="0"/>
              <a:t>5 f(x)</a:t>
            </a:r>
            <a:endParaRPr lang="en-US" dirty="0"/>
          </a:p>
          <a:p>
            <a:pPr marL="457200" lvl="1" indent="0">
              <a:buNone/>
            </a:pPr>
            <a:r>
              <a:rPr lang="en-US" dirty="0"/>
              <a:t>3.	</a:t>
            </a:r>
            <a:r>
              <a:rPr lang="en-US" dirty="0" smtClean="0"/>
              <a:t>- f(x</a:t>
            </a:r>
            <a:r>
              <a:rPr lang="en-US" dirty="0"/>
              <a:t>) 			</a:t>
            </a:r>
            <a:endParaRPr lang="en-US" dirty="0" smtClean="0"/>
          </a:p>
          <a:p>
            <a:endParaRPr lang="en-US" dirty="0" smtClean="0"/>
          </a:p>
          <a:p>
            <a:endParaRPr lang="en-US" dirty="0"/>
          </a:p>
        </p:txBody>
      </p:sp>
    </p:spTree>
    <p:extLst>
      <p:ext uri="{BB962C8B-B14F-4D97-AF65-F5344CB8AC3E}">
        <p14:creationId xmlns:p14="http://schemas.microsoft.com/office/powerpoint/2010/main" val="177979055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76200" y="1371600"/>
            <a:ext cx="8991600" cy="4525963"/>
          </a:xfrm>
        </p:spPr>
        <p:txBody>
          <a:bodyPr>
            <a:normAutofit lnSpcReduction="10000"/>
          </a:bodyPr>
          <a:lstStyle/>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DEFINE and WRITE FUNCTIONS for graphical TRANSLATIONS and TRANSFORMATIONS</a:t>
            </a:r>
          </a:p>
          <a:p>
            <a:r>
              <a:rPr lang="en-US" b="1" dirty="0" smtClean="0">
                <a:cs typeface="Aharoni" pitchFamily="2" charset="-79"/>
              </a:rPr>
              <a:t>Graph the function f(x) = |x| on your calculator, using ZOOM-6</a:t>
            </a:r>
          </a:p>
          <a:p>
            <a:r>
              <a:rPr lang="en-US" b="1" dirty="0">
                <a:solidFill>
                  <a:srgbClr val="C00000"/>
                </a:solidFill>
              </a:rPr>
              <a:t>HW DUE: Pg. 440/#1, 3-7</a:t>
            </a:r>
          </a:p>
          <a:p>
            <a:r>
              <a:rPr lang="en-US" b="1" dirty="0" smtClean="0">
                <a:solidFill>
                  <a:srgbClr val="C00000"/>
                </a:solidFill>
                <a:cs typeface="Aharoni" pitchFamily="2" charset="-79"/>
              </a:rPr>
              <a:t>HW: Pg. 449/ #1, 2, 3, 5 Due FRIDAY</a:t>
            </a:r>
            <a:endParaRPr lang="en-US" b="1" dirty="0">
              <a:solidFill>
                <a:srgbClr val="C00000"/>
              </a:solidFill>
              <a:cs typeface="Aharoni" pitchFamily="2" charset="-79"/>
            </a:endParaRPr>
          </a:p>
        </p:txBody>
      </p:sp>
      <p:pic>
        <p:nvPicPr>
          <p:cNvPr id="26628"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4343400"/>
            <a:ext cx="1981200" cy="210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8578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These…..	</a:t>
            </a:r>
            <a:endParaRPr lang="en-US" dirty="0"/>
          </a:p>
        </p:txBody>
      </p:sp>
      <p:sp>
        <p:nvSpPr>
          <p:cNvPr id="3" name="Content Placeholder 2"/>
          <p:cNvSpPr>
            <a:spLocks noGrp="1"/>
          </p:cNvSpPr>
          <p:nvPr>
            <p:ph idx="1"/>
          </p:nvPr>
        </p:nvSpPr>
        <p:spPr>
          <a:xfrm>
            <a:off x="457200" y="1600200"/>
            <a:ext cx="8458200" cy="5105400"/>
          </a:xfrm>
        </p:spPr>
        <p:txBody>
          <a:bodyPr>
            <a:normAutofit fontScale="85000" lnSpcReduction="20000"/>
          </a:bodyPr>
          <a:lstStyle/>
          <a:p>
            <a:r>
              <a:rPr lang="en-US" dirty="0" smtClean="0"/>
              <a:t>Parent: f(x) = group function</a:t>
            </a:r>
          </a:p>
          <a:p>
            <a:r>
              <a:rPr lang="en-US" dirty="0" smtClean="0"/>
              <a:t>Write the equation for each TRANSLATION or TRANSFORMATION and SKETCH the graph:</a:t>
            </a:r>
          </a:p>
          <a:p>
            <a:pPr lvl="1"/>
            <a:r>
              <a:rPr lang="en-US" dirty="0" smtClean="0"/>
              <a:t>Move 4 units LEFT</a:t>
            </a:r>
          </a:p>
          <a:p>
            <a:pPr lvl="1"/>
            <a:r>
              <a:rPr lang="en-US" dirty="0" smtClean="0"/>
              <a:t>Move 9 units DOWN </a:t>
            </a:r>
          </a:p>
          <a:p>
            <a:pPr lvl="1"/>
            <a:r>
              <a:rPr lang="en-US" dirty="0" smtClean="0"/>
              <a:t>Move 7 units RIGHT, 4 units UP</a:t>
            </a:r>
          </a:p>
          <a:p>
            <a:pPr lvl="1"/>
            <a:r>
              <a:rPr lang="en-US" dirty="0"/>
              <a:t>Move 8</a:t>
            </a:r>
            <a:r>
              <a:rPr lang="en-US" dirty="0" smtClean="0"/>
              <a:t> </a:t>
            </a:r>
            <a:r>
              <a:rPr lang="en-US" dirty="0"/>
              <a:t>units LEFT, </a:t>
            </a:r>
            <a:r>
              <a:rPr lang="en-US" dirty="0" smtClean="0"/>
              <a:t>3 </a:t>
            </a:r>
            <a:r>
              <a:rPr lang="en-US" dirty="0"/>
              <a:t>units UP and WIDER</a:t>
            </a:r>
          </a:p>
          <a:p>
            <a:pPr lvl="1"/>
            <a:r>
              <a:rPr lang="en-US" dirty="0"/>
              <a:t>Move </a:t>
            </a:r>
            <a:r>
              <a:rPr lang="en-US" dirty="0" smtClean="0"/>
              <a:t>6 </a:t>
            </a:r>
            <a:r>
              <a:rPr lang="en-US" dirty="0"/>
              <a:t>units DOWN and </a:t>
            </a:r>
            <a:r>
              <a:rPr lang="en-US" dirty="0" smtClean="0"/>
              <a:t>REFLECT over </a:t>
            </a:r>
            <a:r>
              <a:rPr lang="en-US" dirty="0"/>
              <a:t>X-axis</a:t>
            </a:r>
          </a:p>
          <a:p>
            <a:pPr lvl="1"/>
            <a:r>
              <a:rPr lang="en-US" dirty="0"/>
              <a:t>Move </a:t>
            </a:r>
            <a:r>
              <a:rPr lang="en-US" dirty="0" smtClean="0"/>
              <a:t>5 </a:t>
            </a:r>
            <a:r>
              <a:rPr lang="en-US" dirty="0"/>
              <a:t>units RIGHT, </a:t>
            </a:r>
            <a:r>
              <a:rPr lang="en-US" dirty="0" smtClean="0"/>
              <a:t>5 </a:t>
            </a:r>
            <a:r>
              <a:rPr lang="en-US" dirty="0"/>
              <a:t>units UP and </a:t>
            </a:r>
            <a:r>
              <a:rPr lang="en-US" dirty="0" smtClean="0"/>
              <a:t>NARROW</a:t>
            </a:r>
          </a:p>
          <a:p>
            <a:pPr lvl="1"/>
            <a:r>
              <a:rPr lang="en-US" dirty="0"/>
              <a:t>Move </a:t>
            </a:r>
            <a:r>
              <a:rPr lang="en-US" dirty="0" smtClean="0"/>
              <a:t>2 </a:t>
            </a:r>
            <a:r>
              <a:rPr lang="en-US" dirty="0"/>
              <a:t>units </a:t>
            </a:r>
            <a:r>
              <a:rPr lang="en-US" dirty="0" smtClean="0"/>
              <a:t>DOWN, WIDER </a:t>
            </a:r>
            <a:r>
              <a:rPr lang="en-US" dirty="0"/>
              <a:t>and REFLECT over </a:t>
            </a:r>
            <a:r>
              <a:rPr lang="en-US" dirty="0" smtClean="0"/>
              <a:t>y-axis</a:t>
            </a:r>
          </a:p>
          <a:p>
            <a:pPr marL="457200" lvl="1" indent="-457200">
              <a:buFont typeface="Wingdings" pitchFamily="2" charset="2"/>
              <a:buChar char="§"/>
              <a:tabLst>
                <a:tab pos="53975" algn="l"/>
                <a:tab pos="7826375" algn="l"/>
              </a:tabLst>
            </a:pPr>
            <a:r>
              <a:rPr lang="en-US" sz="3800" b="1" dirty="0" smtClean="0">
                <a:solidFill>
                  <a:srgbClr val="003300"/>
                </a:solidFill>
              </a:rPr>
              <a:t>Exit Slip</a:t>
            </a:r>
            <a:endParaRPr lang="en-US" sz="3800" b="1" dirty="0">
              <a:solidFill>
                <a:srgbClr val="003300"/>
              </a:solidFill>
            </a:endParaRPr>
          </a:p>
          <a:p>
            <a:pPr lvl="1"/>
            <a:endParaRPr lang="en-US" dirty="0" smtClean="0"/>
          </a:p>
          <a:p>
            <a:r>
              <a:rPr lang="en-US" b="1" dirty="0">
                <a:solidFill>
                  <a:srgbClr val="C00000"/>
                </a:solidFill>
                <a:cs typeface="Aharoni" pitchFamily="2" charset="-79"/>
              </a:rPr>
              <a:t>HW: Pg. 449/ #1, 2, 3, 5 Due FRIDAY</a:t>
            </a:r>
          </a:p>
          <a:p>
            <a:endParaRPr lang="en-US" dirty="0"/>
          </a:p>
          <a:p>
            <a:pPr marL="0" indent="0">
              <a:buNone/>
            </a:pPr>
            <a:endParaRPr lang="en-US" dirty="0" smtClean="0"/>
          </a:p>
        </p:txBody>
      </p:sp>
    </p:spTree>
    <p:extLst>
      <p:ext uri="{BB962C8B-B14F-4D97-AF65-F5344CB8AC3E}">
        <p14:creationId xmlns:p14="http://schemas.microsoft.com/office/powerpoint/2010/main" val="173098890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Algebra I</a:t>
            </a:r>
            <a:endParaRPr lang="en-US" dirty="0"/>
          </a:p>
        </p:txBody>
      </p:sp>
      <p:sp>
        <p:nvSpPr>
          <p:cNvPr id="3" name="Content Placeholder 2"/>
          <p:cNvSpPr>
            <a:spLocks noGrp="1"/>
          </p:cNvSpPr>
          <p:nvPr>
            <p:ph idx="1"/>
          </p:nvPr>
        </p:nvSpPr>
        <p:spPr>
          <a:xfrm>
            <a:off x="76200" y="1066800"/>
            <a:ext cx="9067800" cy="5715000"/>
          </a:xfrm>
        </p:spPr>
        <p:txBody>
          <a:bodyPr>
            <a:normAutofit/>
          </a:bodyPr>
          <a:lstStyle/>
          <a:p>
            <a:r>
              <a:rPr lang="en-US" dirty="0" smtClean="0"/>
              <a:t>Using the function:                   , describe the graph of the following:</a:t>
            </a:r>
          </a:p>
          <a:p>
            <a:pPr marL="514350" indent="-514350">
              <a:buAutoNum type="arabicPeriod"/>
            </a:pPr>
            <a:r>
              <a:rPr lang="en-US" dirty="0" smtClean="0"/>
              <a:t>f(x – 2)			2.	f(x) + 3</a:t>
            </a:r>
          </a:p>
          <a:p>
            <a:pPr marL="0" indent="0">
              <a:buNone/>
            </a:pPr>
            <a:r>
              <a:rPr lang="en-US" dirty="0" smtClean="0"/>
              <a:t>3.</a:t>
            </a:r>
            <a:r>
              <a:rPr lang="en-US" dirty="0"/>
              <a:t> </a:t>
            </a:r>
            <a:r>
              <a:rPr lang="en-US" dirty="0" smtClean="0"/>
              <a:t>–.2f(x)			4.	3f(x + 6) -5		</a:t>
            </a:r>
          </a:p>
          <a:p>
            <a:pPr marL="0" indent="0">
              <a:buNone/>
            </a:pPr>
            <a:r>
              <a:rPr lang="en-US" dirty="0" smtClean="0"/>
              <a:t>Graph the functions			and			</a:t>
            </a:r>
          </a:p>
          <a:p>
            <a:pPr marL="0" indent="0">
              <a:buNone/>
            </a:pPr>
            <a:r>
              <a:rPr lang="en-US" dirty="0" smtClean="0"/>
              <a:t>on the same grid and describe the transformation  </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876400488"/>
              </p:ext>
            </p:extLst>
          </p:nvPr>
        </p:nvGraphicFramePr>
        <p:xfrm>
          <a:off x="6477000" y="3388676"/>
          <a:ext cx="2133600" cy="573724"/>
        </p:xfrm>
        <a:graphic>
          <a:graphicData uri="http://schemas.openxmlformats.org/presentationml/2006/ole">
            <mc:AlternateContent xmlns:mc="http://schemas.openxmlformats.org/markup-compatibility/2006">
              <mc:Choice xmlns:v="urn:schemas-microsoft-com:vml" Requires="v">
                <p:oleObj spid="_x0000_s25996" name="Equation" r:id="rId3" imgW="774360" imgH="241200" progId="Equation.DSMT4">
                  <p:embed/>
                </p:oleObj>
              </mc:Choice>
              <mc:Fallback>
                <p:oleObj name="Equation" r:id="rId3" imgW="774360" imgH="241200" progId="Equation.DSMT4">
                  <p:embed/>
                  <p:pic>
                    <p:nvPicPr>
                      <p:cNvPr id="0" name=""/>
                      <p:cNvPicPr/>
                      <p:nvPr/>
                    </p:nvPicPr>
                    <p:blipFill>
                      <a:blip r:embed="rId4"/>
                      <a:stretch>
                        <a:fillRect/>
                      </a:stretch>
                    </p:blipFill>
                    <p:spPr>
                      <a:xfrm>
                        <a:off x="6477000" y="3388676"/>
                        <a:ext cx="2133600" cy="573724"/>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79030457"/>
              </p:ext>
            </p:extLst>
          </p:nvPr>
        </p:nvGraphicFramePr>
        <p:xfrm>
          <a:off x="3581400" y="3308350"/>
          <a:ext cx="1858356" cy="654050"/>
        </p:xfrm>
        <a:graphic>
          <a:graphicData uri="http://schemas.openxmlformats.org/presentationml/2006/ole">
            <mc:AlternateContent xmlns:mc="http://schemas.openxmlformats.org/markup-compatibility/2006">
              <mc:Choice xmlns:v="urn:schemas-microsoft-com:vml" Requires="v">
                <p:oleObj spid="_x0000_s25997" name="Equation" r:id="rId5" imgW="685800" imgH="241200" progId="Equation.DSMT4">
                  <p:embed/>
                </p:oleObj>
              </mc:Choice>
              <mc:Fallback>
                <p:oleObj name="Equation" r:id="rId5" imgW="685800" imgH="241200" progId="Equation.DSMT4">
                  <p:embed/>
                  <p:pic>
                    <p:nvPicPr>
                      <p:cNvPr id="0" name="Object 4"/>
                      <p:cNvPicPr>
                        <a:picLocks noChangeAspect="1" noChangeArrowheads="1"/>
                      </p:cNvPicPr>
                      <p:nvPr/>
                    </p:nvPicPr>
                    <p:blipFill>
                      <a:blip r:embed="rId6"/>
                      <a:srcRect/>
                      <a:stretch>
                        <a:fillRect/>
                      </a:stretch>
                    </p:blipFill>
                    <p:spPr bwMode="auto">
                      <a:xfrm>
                        <a:off x="3581400" y="3308350"/>
                        <a:ext cx="1858356" cy="654050"/>
                      </a:xfrm>
                      <a:prstGeom prst="rect">
                        <a:avLst/>
                      </a:prstGeom>
                      <a:noFill/>
                      <a:ln>
                        <a:noFill/>
                      </a:ln>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20876297"/>
              </p:ext>
            </p:extLst>
          </p:nvPr>
        </p:nvGraphicFramePr>
        <p:xfrm>
          <a:off x="3733800" y="1066800"/>
          <a:ext cx="1680633" cy="617376"/>
        </p:xfrm>
        <a:graphic>
          <a:graphicData uri="http://schemas.openxmlformats.org/presentationml/2006/ole">
            <mc:AlternateContent xmlns:mc="http://schemas.openxmlformats.org/markup-compatibility/2006">
              <mc:Choice xmlns:v="urn:schemas-microsoft-com:vml" Requires="v">
                <p:oleObj spid="_x0000_s25998" name="Equation" r:id="rId7" imgW="622080" imgH="228600" progId="Equation.DSMT4">
                  <p:embed/>
                </p:oleObj>
              </mc:Choice>
              <mc:Fallback>
                <p:oleObj name="Equation" r:id="rId7" imgW="622080" imgH="228600" progId="Equation.DSMT4">
                  <p:embed/>
                  <p:pic>
                    <p:nvPicPr>
                      <p:cNvPr id="0" name=""/>
                      <p:cNvPicPr/>
                      <p:nvPr/>
                    </p:nvPicPr>
                    <p:blipFill>
                      <a:blip r:embed="rId8"/>
                      <a:stretch>
                        <a:fillRect/>
                      </a:stretch>
                    </p:blipFill>
                    <p:spPr>
                      <a:xfrm>
                        <a:off x="3733800" y="1066800"/>
                        <a:ext cx="1680633" cy="617376"/>
                      </a:xfrm>
                      <a:prstGeom prst="rect">
                        <a:avLst/>
                      </a:prstGeom>
                    </p:spPr>
                  </p:pic>
                </p:oleObj>
              </mc:Fallback>
            </mc:AlternateContent>
          </a:graphicData>
        </a:graphic>
      </p:graphicFrame>
      <p:pic>
        <p:nvPicPr>
          <p:cNvPr id="25836" name="Picture 236" descr="C:\Users\dstarbu\AppData\Local\Microsoft\Windows\Temporary Internet Files\Content.IE5\RW0QOHD3\MC900078751[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9000" y="4495800"/>
            <a:ext cx="2448538" cy="2164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538084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2913742"/>
            <a:ext cx="3582638" cy="3527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913742"/>
            <a:ext cx="3276600" cy="3458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Algebra I - Starter</a:t>
            </a:r>
            <a:endParaRPr lang="en-US" dirty="0"/>
          </a:p>
        </p:txBody>
      </p:sp>
      <p:sp>
        <p:nvSpPr>
          <p:cNvPr id="3" name="Content Placeholder 2"/>
          <p:cNvSpPr>
            <a:spLocks noGrp="1"/>
          </p:cNvSpPr>
          <p:nvPr>
            <p:ph idx="1"/>
          </p:nvPr>
        </p:nvSpPr>
        <p:spPr>
          <a:xfrm>
            <a:off x="533400" y="1524000"/>
            <a:ext cx="8229600" cy="4495800"/>
          </a:xfrm>
        </p:spPr>
        <p:txBody>
          <a:bodyPr>
            <a:normAutofit fontScale="62500" lnSpcReduction="20000"/>
          </a:bodyPr>
          <a:lstStyle/>
          <a:p>
            <a:r>
              <a:rPr lang="en-US" b="1" dirty="0" smtClean="0"/>
              <a:t>Give the PARENT function for each graph</a:t>
            </a:r>
          </a:p>
          <a:p>
            <a:r>
              <a:rPr lang="en-US" b="1" dirty="0" smtClean="0"/>
              <a:t>State the DOMAIN and the RANGE for each graph</a:t>
            </a:r>
          </a:p>
          <a:p>
            <a:r>
              <a:rPr lang="en-US" b="1" dirty="0" smtClean="0"/>
              <a:t>Describe the TRANSLATION/ TRANSFORMATION for each graph</a:t>
            </a:r>
          </a:p>
          <a:p>
            <a:r>
              <a:rPr lang="en-US" b="1" dirty="0" smtClean="0"/>
              <a:t>Write the Equation for each graph</a:t>
            </a:r>
          </a:p>
          <a:p>
            <a:endParaRPr lang="en-US" b="1" dirty="0"/>
          </a:p>
          <a:p>
            <a:endParaRPr lang="en-US" b="1" dirty="0" smtClean="0"/>
          </a:p>
          <a:p>
            <a:endParaRPr lang="en-US" b="1" dirty="0"/>
          </a:p>
          <a:p>
            <a:pPr marL="0" indent="0">
              <a:buNone/>
            </a:pPr>
            <a:endParaRPr lang="en-US" b="1" dirty="0"/>
          </a:p>
          <a:p>
            <a:endParaRPr lang="en-US" b="1" dirty="0" smtClean="0"/>
          </a:p>
          <a:p>
            <a:endParaRPr lang="en-US" b="1" dirty="0"/>
          </a:p>
          <a:p>
            <a:pPr marL="0" indent="0">
              <a:buNone/>
            </a:pPr>
            <a:endParaRPr lang="en-US" b="1" dirty="0" smtClean="0"/>
          </a:p>
          <a:p>
            <a:pPr marL="0" indent="0">
              <a:buNone/>
            </a:pPr>
            <a:endParaRPr lang="en-US" b="1" dirty="0"/>
          </a:p>
          <a:p>
            <a:pPr marL="0" indent="0">
              <a:buNone/>
            </a:pPr>
            <a:endParaRPr lang="en-US" b="1" dirty="0" smtClean="0"/>
          </a:p>
          <a:p>
            <a:pPr marL="0" indent="0">
              <a:buNone/>
            </a:pPr>
            <a:r>
              <a:rPr lang="en-US" b="1" dirty="0" smtClean="0"/>
              <a:t>Graph A				Graph B</a:t>
            </a:r>
          </a:p>
          <a:p>
            <a:endParaRPr lang="en-US" b="1" dirty="0"/>
          </a:p>
        </p:txBody>
      </p:sp>
      <p:pic>
        <p:nvPicPr>
          <p:cNvPr id="266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3849688"/>
            <a:ext cx="1308380" cy="65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570707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228600" y="1600200"/>
            <a:ext cx="8839200" cy="5105400"/>
          </a:xfrm>
        </p:spPr>
        <p:txBody>
          <a:bodyPr>
            <a:normAutofit lnSpcReduction="10000"/>
          </a:bodyPr>
          <a:lstStyle/>
          <a:p>
            <a:pPr marL="0" indent="0">
              <a:buNone/>
            </a:pPr>
            <a:r>
              <a:rPr lang="en-US" dirty="0" smtClean="0"/>
              <a:t>Copy the class objective in the CW Section of your binder:</a:t>
            </a:r>
          </a:p>
          <a:p>
            <a:pPr marL="0" indent="0" algn="ctr">
              <a:buNone/>
            </a:pPr>
            <a:r>
              <a:rPr lang="en-US" b="1" dirty="0" smtClean="0">
                <a:latin typeface="Aharoni" pitchFamily="2" charset="-79"/>
                <a:cs typeface="Aharoni" pitchFamily="2" charset="-79"/>
              </a:rPr>
              <a:t>Students will REVIEW </a:t>
            </a:r>
            <a:r>
              <a:rPr lang="en-US" b="1" u="sng" dirty="0" smtClean="0">
                <a:latin typeface="Aharoni" pitchFamily="2" charset="-79"/>
                <a:cs typeface="Aharoni" pitchFamily="2" charset="-79"/>
              </a:rPr>
              <a:t>Translations</a:t>
            </a:r>
            <a:r>
              <a:rPr lang="en-US" b="1" dirty="0" smtClean="0">
                <a:latin typeface="Aharoni" pitchFamily="2" charset="-79"/>
                <a:cs typeface="Aharoni" pitchFamily="2" charset="-79"/>
              </a:rPr>
              <a:t> and </a:t>
            </a:r>
            <a:r>
              <a:rPr lang="en-US" b="1" u="sng" dirty="0" smtClean="0">
                <a:latin typeface="Aharoni" pitchFamily="2" charset="-79"/>
                <a:cs typeface="Aharoni" pitchFamily="2" charset="-79"/>
              </a:rPr>
              <a:t>Transformations</a:t>
            </a:r>
            <a:r>
              <a:rPr lang="en-US" b="1" dirty="0" smtClean="0">
                <a:latin typeface="Aharoni" pitchFamily="2" charset="-79"/>
                <a:cs typeface="Aharoni" pitchFamily="2" charset="-79"/>
              </a:rPr>
              <a:t> of functions</a:t>
            </a:r>
          </a:p>
          <a:p>
            <a:r>
              <a:rPr lang="en-US" dirty="0" smtClean="0"/>
              <a:t>Complete the following with your partners:</a:t>
            </a:r>
          </a:p>
          <a:p>
            <a:pPr lvl="1"/>
            <a:r>
              <a:rPr lang="en-US" dirty="0" smtClean="0"/>
              <a:t>Pg. 470/ #16-18</a:t>
            </a:r>
          </a:p>
          <a:p>
            <a:pPr lvl="1"/>
            <a:r>
              <a:rPr lang="en-US" dirty="0" smtClean="0"/>
              <a:t>Pg. 479/ #1, 14, 15, 17</a:t>
            </a:r>
          </a:p>
          <a:p>
            <a:pPr marL="457200" lvl="1" indent="0">
              <a:buNone/>
            </a:pPr>
            <a:endParaRPr lang="en-US" dirty="0"/>
          </a:p>
          <a:p>
            <a:pPr marL="119063" lvl="1" indent="0">
              <a:buNone/>
            </a:pPr>
            <a:r>
              <a:rPr lang="en-US" b="1" dirty="0" smtClean="0">
                <a:solidFill>
                  <a:srgbClr val="C00000"/>
                </a:solidFill>
              </a:rPr>
              <a:t>HW: Chapter 8 Review Pg. 490/ #1-7, 9 Due Tuesday</a:t>
            </a:r>
          </a:p>
          <a:p>
            <a:pPr marL="119063" lvl="1" indent="0">
              <a:buNone/>
            </a:pPr>
            <a:r>
              <a:rPr lang="en-US" b="1" dirty="0" smtClean="0">
                <a:solidFill>
                  <a:schemeClr val="accent5">
                    <a:lumMod val="50000"/>
                  </a:schemeClr>
                </a:solidFill>
              </a:rPr>
              <a:t>Chapter 8 TEST: Tuesday</a:t>
            </a:r>
          </a:p>
          <a:p>
            <a:pPr marL="119063" lvl="1" indent="0">
              <a:buNone/>
            </a:pPr>
            <a:endParaRPr lang="en-US" b="1" dirty="0" smtClean="0">
              <a:solidFill>
                <a:schemeClr val="accent5">
                  <a:lumMod val="50000"/>
                </a:schemeClr>
              </a:solidFill>
            </a:endParaRPr>
          </a:p>
          <a:p>
            <a:pPr marL="119063" lvl="1" indent="0">
              <a:buNone/>
            </a:pPr>
            <a:endParaRPr lang="en-US" b="1" dirty="0" smtClean="0">
              <a:solidFill>
                <a:schemeClr val="accent5">
                  <a:lumMod val="50000"/>
                </a:schemeClr>
              </a:solidFill>
            </a:endParaRPr>
          </a:p>
        </p:txBody>
      </p:sp>
      <p:pic>
        <p:nvPicPr>
          <p:cNvPr id="4"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3334" y="3996964"/>
            <a:ext cx="1402972" cy="14894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2046" y="4499839"/>
            <a:ext cx="929289" cy="9865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62370" y="4853850"/>
            <a:ext cx="595830" cy="6325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89005" y="4693650"/>
            <a:ext cx="746730" cy="79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333705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dirty="0" smtClean="0"/>
              <a:t>Test TODAY – Functions, Domain, Range, Translations, Transformations</a:t>
            </a:r>
          </a:p>
          <a:p>
            <a:r>
              <a:rPr lang="en-US" b="1" dirty="0" smtClean="0">
                <a:solidFill>
                  <a:srgbClr val="C00000"/>
                </a:solidFill>
              </a:rPr>
              <a:t>HW DUE: </a:t>
            </a:r>
            <a:r>
              <a:rPr lang="en-US" b="1" dirty="0">
                <a:solidFill>
                  <a:srgbClr val="C00000"/>
                </a:solidFill>
              </a:rPr>
              <a:t>Chapter 8 Review Pg. 490/ #1-7, </a:t>
            </a:r>
            <a:r>
              <a:rPr lang="en-US" b="1" dirty="0" smtClean="0">
                <a:solidFill>
                  <a:srgbClr val="C00000"/>
                </a:solidFill>
              </a:rPr>
              <a:t>9</a:t>
            </a:r>
          </a:p>
          <a:p>
            <a:endParaRPr lang="en-US" dirty="0" smtClean="0"/>
          </a:p>
          <a:p>
            <a:endParaRPr lang="en-US" dirty="0"/>
          </a:p>
        </p:txBody>
      </p:sp>
      <p:pic>
        <p:nvPicPr>
          <p:cNvPr id="4"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0" y="3358137"/>
            <a:ext cx="2012572" cy="21366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3921" y="4071173"/>
            <a:ext cx="1333071" cy="14152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9790" y="4587345"/>
            <a:ext cx="854722" cy="9073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4357537"/>
            <a:ext cx="1071189" cy="11372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dstarbu\AppData\Local\Microsoft\Windows\Temporary Internet Files\Content.IE5\0RCYRTRQ\MC90022946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09600" y="3358137"/>
            <a:ext cx="2012572" cy="2136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790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use your STUDENT PLANNER</a:t>
            </a:r>
            <a:endParaRPr lang="en-US" dirty="0"/>
          </a:p>
        </p:txBody>
      </p:sp>
      <p:sp>
        <p:nvSpPr>
          <p:cNvPr id="5" name="Content Placeholder 4"/>
          <p:cNvSpPr>
            <a:spLocks noGrp="1"/>
          </p:cNvSpPr>
          <p:nvPr>
            <p:ph idx="1"/>
          </p:nvPr>
        </p:nvSpPr>
        <p:spPr>
          <a:xfrm>
            <a:off x="457200" y="1600200"/>
            <a:ext cx="6858000" cy="4648200"/>
          </a:xfrm>
        </p:spPr>
        <p:txBody>
          <a:bodyPr>
            <a:normAutofit fontScale="92500" lnSpcReduction="10000"/>
          </a:bodyPr>
          <a:lstStyle/>
          <a:p>
            <a:r>
              <a:rPr lang="en-US" dirty="0" smtClean="0"/>
              <a:t>Your planner should be used to record:</a:t>
            </a:r>
          </a:p>
          <a:p>
            <a:pPr lvl="1"/>
            <a:r>
              <a:rPr lang="en-US" dirty="0" smtClean="0"/>
              <a:t>Homework for each class</a:t>
            </a:r>
          </a:p>
          <a:p>
            <a:pPr lvl="1"/>
            <a:r>
              <a:rPr lang="en-US" dirty="0" smtClean="0"/>
              <a:t>Due dates and reminder of due dates</a:t>
            </a:r>
          </a:p>
          <a:p>
            <a:pPr lvl="1"/>
            <a:r>
              <a:rPr lang="en-US" dirty="0" smtClean="0"/>
              <a:t>Special Events</a:t>
            </a:r>
          </a:p>
          <a:p>
            <a:pPr lvl="1"/>
            <a:r>
              <a:rPr lang="en-US" dirty="0" smtClean="0"/>
              <a:t>Meeting times	</a:t>
            </a:r>
          </a:p>
          <a:p>
            <a:pPr lvl="1"/>
            <a:r>
              <a:rPr lang="en-US" dirty="0" smtClean="0"/>
              <a:t>Activity times</a:t>
            </a:r>
          </a:p>
          <a:p>
            <a:pPr lvl="1"/>
            <a:r>
              <a:rPr lang="en-US" dirty="0" smtClean="0"/>
              <a:t>Important contact information</a:t>
            </a:r>
          </a:p>
          <a:p>
            <a:pPr lvl="1"/>
            <a:r>
              <a:rPr lang="en-US" dirty="0" smtClean="0"/>
              <a:t>Valuable resources</a:t>
            </a:r>
          </a:p>
          <a:p>
            <a:pPr marL="457200" lvl="1" indent="0">
              <a:buNone/>
            </a:pPr>
            <a:r>
              <a:rPr lang="en-US" dirty="0" smtClean="0"/>
              <a:t>Keep your planner with you, every class, every day!</a:t>
            </a:r>
            <a:endParaRPr lang="en-US" dirty="0"/>
          </a:p>
        </p:txBody>
      </p:sp>
      <p:pic>
        <p:nvPicPr>
          <p:cNvPr id="19458" name="Picture 2" descr="C:\Users\dstarbu\AppData\Local\Microsoft\Windows\Temporary Internet Files\Content.IE5\2PUEW0UN\MC90031246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2743200"/>
            <a:ext cx="1813255" cy="1615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905457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95400"/>
            <a:ext cx="8915400" cy="5257800"/>
          </a:xfrm>
        </p:spPr>
        <p:txBody>
          <a:bodyPr/>
          <a:lstStyle/>
          <a:p>
            <a:pPr marL="0" indent="0">
              <a:buNone/>
            </a:pPr>
            <a:r>
              <a:rPr lang="en-US" dirty="0"/>
              <a:t>Copy the class objective in the CW Section of your binder:</a:t>
            </a:r>
          </a:p>
          <a:p>
            <a:pPr marL="0" indent="0" algn="ctr">
              <a:buNone/>
            </a:pPr>
            <a:r>
              <a:rPr lang="en-US" b="1" dirty="0">
                <a:latin typeface="Aharoni" pitchFamily="2" charset="-79"/>
                <a:cs typeface="Aharoni" pitchFamily="2" charset="-79"/>
              </a:rPr>
              <a:t>Students will </a:t>
            </a:r>
            <a:r>
              <a:rPr lang="en-US" b="1" dirty="0" smtClean="0">
                <a:latin typeface="Aharoni" pitchFamily="2" charset="-79"/>
                <a:cs typeface="Aharoni" pitchFamily="2" charset="-79"/>
              </a:rPr>
              <a:t>explore quadratic equations using the graph of a parabola.</a:t>
            </a:r>
          </a:p>
          <a:p>
            <a:pPr marL="457200" lvl="1" indent="-457200"/>
            <a:r>
              <a:rPr lang="en-US" b="1" dirty="0" smtClean="0">
                <a:solidFill>
                  <a:srgbClr val="002060"/>
                </a:solidFill>
              </a:rPr>
              <a:t>Pg. 499/ Q. #1, 5-10</a:t>
            </a:r>
          </a:p>
          <a:p>
            <a:pPr marL="457200" lvl="1" indent="-457200"/>
            <a:r>
              <a:rPr lang="en-US" b="1" dirty="0" smtClean="0">
                <a:solidFill>
                  <a:srgbClr val="C00000"/>
                </a:solidFill>
              </a:rPr>
              <a:t>HW Pg. 328/ #1-8 Due MONDAY</a:t>
            </a:r>
          </a:p>
          <a:p>
            <a:pPr marL="0" indent="0">
              <a:buNone/>
            </a:pPr>
            <a:endParaRPr lang="en-US" dirty="0"/>
          </a:p>
        </p:txBody>
      </p:sp>
      <p:pic>
        <p:nvPicPr>
          <p:cNvPr id="26626" name="Picture 2" descr="C:\Users\dstarbu\AppData\Local\Microsoft\Windows\Temporary Internet Files\Content.IE5\RW0QOHD3\MC9002903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916553">
            <a:off x="5171170" y="3674490"/>
            <a:ext cx="2660974" cy="3447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02252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219200"/>
            <a:ext cx="8991600" cy="5334000"/>
          </a:xfrm>
        </p:spPr>
        <p:txBody>
          <a:bodyPr>
            <a:normAutofit/>
          </a:bodyPr>
          <a:lstStyle/>
          <a:p>
            <a:r>
              <a:rPr lang="en-US" dirty="0" smtClean="0"/>
              <a:t>Copy the CLASS OBJECTIVE in the CW Section of your binder:</a:t>
            </a:r>
          </a:p>
          <a:p>
            <a:pPr marL="0" indent="0" algn="ctr">
              <a:buNone/>
            </a:pPr>
            <a:r>
              <a:rPr lang="en-US" dirty="0" smtClean="0">
                <a:latin typeface="Aharoni" pitchFamily="2" charset="-79"/>
                <a:cs typeface="Aharoni" pitchFamily="2" charset="-79"/>
              </a:rPr>
              <a:t>Students will identify the ROOTS and the VERTEX of quadratic functions using TABLES and GRAPHS</a:t>
            </a:r>
          </a:p>
          <a:p>
            <a:r>
              <a:rPr lang="en-US" dirty="0" smtClean="0"/>
              <a:t>NOTES – Quadratic Graphs</a:t>
            </a:r>
          </a:p>
          <a:p>
            <a:r>
              <a:rPr lang="en-US" dirty="0" smtClean="0"/>
              <a:t>Put the functions ‘y=‘ in </a:t>
            </a:r>
            <a:r>
              <a:rPr lang="en-US" smtClean="0"/>
              <a:t>your calculator:</a:t>
            </a:r>
            <a:endParaRPr lang="en-US" dirty="0" smtClean="0"/>
          </a:p>
          <a:p>
            <a:pPr marL="0" indent="0">
              <a:buNone/>
            </a:pPr>
            <a:r>
              <a:rPr lang="en-US" dirty="0" smtClean="0"/>
              <a:t>1.                                           2.                                            </a:t>
            </a:r>
          </a:p>
          <a:p>
            <a:pPr marL="0" indent="0">
              <a:buNone/>
            </a:pPr>
            <a:r>
              <a:rPr lang="en-US" dirty="0" smtClean="0"/>
              <a:t>3.                                           4.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089821271"/>
              </p:ext>
            </p:extLst>
          </p:nvPr>
        </p:nvGraphicFramePr>
        <p:xfrm>
          <a:off x="685800" y="4953000"/>
          <a:ext cx="3217333" cy="609600"/>
        </p:xfrm>
        <a:graphic>
          <a:graphicData uri="http://schemas.openxmlformats.org/presentationml/2006/ole">
            <mc:AlternateContent xmlns:mc="http://schemas.openxmlformats.org/markup-compatibility/2006">
              <mc:Choice xmlns:v="urn:schemas-microsoft-com:vml" Requires="v">
                <p:oleObj spid="_x0000_s26796" name="Equation" r:id="rId3" imgW="1206360" imgH="228600" progId="Equation.DSMT4">
                  <p:embed/>
                </p:oleObj>
              </mc:Choice>
              <mc:Fallback>
                <p:oleObj name="Equation" r:id="rId3" imgW="1206360" imgH="228600" progId="Equation.DSMT4">
                  <p:embed/>
                  <p:pic>
                    <p:nvPicPr>
                      <p:cNvPr id="0" name=""/>
                      <p:cNvPicPr/>
                      <p:nvPr/>
                    </p:nvPicPr>
                    <p:blipFill>
                      <a:blip r:embed="rId4"/>
                      <a:stretch>
                        <a:fillRect/>
                      </a:stretch>
                    </p:blipFill>
                    <p:spPr>
                      <a:xfrm>
                        <a:off x="685800" y="4953000"/>
                        <a:ext cx="3217333" cy="6096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38164707"/>
              </p:ext>
            </p:extLst>
          </p:nvPr>
        </p:nvGraphicFramePr>
        <p:xfrm>
          <a:off x="4876800" y="4876800"/>
          <a:ext cx="3581400" cy="638269"/>
        </p:xfrm>
        <a:graphic>
          <a:graphicData uri="http://schemas.openxmlformats.org/presentationml/2006/ole">
            <mc:AlternateContent xmlns:mc="http://schemas.openxmlformats.org/markup-compatibility/2006">
              <mc:Choice xmlns:v="urn:schemas-microsoft-com:vml" Requires="v">
                <p:oleObj spid="_x0000_s26797" name="Equation" r:id="rId5" imgW="1282680" imgH="228600" progId="Equation.DSMT4">
                  <p:embed/>
                </p:oleObj>
              </mc:Choice>
              <mc:Fallback>
                <p:oleObj name="Equation" r:id="rId5" imgW="1282680" imgH="228600" progId="Equation.DSMT4">
                  <p:embed/>
                  <p:pic>
                    <p:nvPicPr>
                      <p:cNvPr id="0" name=""/>
                      <p:cNvPicPr/>
                      <p:nvPr/>
                    </p:nvPicPr>
                    <p:blipFill>
                      <a:blip r:embed="rId6"/>
                      <a:stretch>
                        <a:fillRect/>
                      </a:stretch>
                    </p:blipFill>
                    <p:spPr>
                      <a:xfrm>
                        <a:off x="4876800" y="4876800"/>
                        <a:ext cx="3581400" cy="638269"/>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22151497"/>
              </p:ext>
            </p:extLst>
          </p:nvPr>
        </p:nvGraphicFramePr>
        <p:xfrm>
          <a:off x="685800" y="5562600"/>
          <a:ext cx="2476500" cy="571500"/>
        </p:xfrm>
        <a:graphic>
          <a:graphicData uri="http://schemas.openxmlformats.org/presentationml/2006/ole">
            <mc:AlternateContent xmlns:mc="http://schemas.openxmlformats.org/markup-compatibility/2006">
              <mc:Choice xmlns:v="urn:schemas-microsoft-com:vml" Requires="v">
                <p:oleObj spid="_x0000_s26798" name="Equation" r:id="rId7" imgW="990360" imgH="228600" progId="Equation.DSMT4">
                  <p:embed/>
                </p:oleObj>
              </mc:Choice>
              <mc:Fallback>
                <p:oleObj name="Equation" r:id="rId7" imgW="990360" imgH="228600" progId="Equation.DSMT4">
                  <p:embed/>
                  <p:pic>
                    <p:nvPicPr>
                      <p:cNvPr id="0" name=""/>
                      <p:cNvPicPr/>
                      <p:nvPr/>
                    </p:nvPicPr>
                    <p:blipFill>
                      <a:blip r:embed="rId8"/>
                      <a:stretch>
                        <a:fillRect/>
                      </a:stretch>
                    </p:blipFill>
                    <p:spPr>
                      <a:xfrm>
                        <a:off x="685800" y="5562600"/>
                        <a:ext cx="2476500" cy="5715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394529440"/>
              </p:ext>
            </p:extLst>
          </p:nvPr>
        </p:nvGraphicFramePr>
        <p:xfrm>
          <a:off x="4800600" y="5486400"/>
          <a:ext cx="4066117" cy="647700"/>
        </p:xfrm>
        <a:graphic>
          <a:graphicData uri="http://schemas.openxmlformats.org/presentationml/2006/ole">
            <mc:AlternateContent xmlns:mc="http://schemas.openxmlformats.org/markup-compatibility/2006">
              <mc:Choice xmlns:v="urn:schemas-microsoft-com:vml" Requires="v">
                <p:oleObj spid="_x0000_s26799" name="Equation" r:id="rId9" imgW="1434960" imgH="228600" progId="Equation.DSMT4">
                  <p:embed/>
                </p:oleObj>
              </mc:Choice>
              <mc:Fallback>
                <p:oleObj name="Equation" r:id="rId9" imgW="1434960" imgH="228600" progId="Equation.DSMT4">
                  <p:embed/>
                  <p:pic>
                    <p:nvPicPr>
                      <p:cNvPr id="0" name=""/>
                      <p:cNvPicPr/>
                      <p:nvPr/>
                    </p:nvPicPr>
                    <p:blipFill>
                      <a:blip r:embed="rId10"/>
                      <a:stretch>
                        <a:fillRect/>
                      </a:stretch>
                    </p:blipFill>
                    <p:spPr>
                      <a:xfrm>
                        <a:off x="4800600" y="5486400"/>
                        <a:ext cx="4066117" cy="647700"/>
                      </a:xfrm>
                      <a:prstGeom prst="rect">
                        <a:avLst/>
                      </a:prstGeom>
                    </p:spPr>
                  </p:pic>
                </p:oleObj>
              </mc:Fallback>
            </mc:AlternateContent>
          </a:graphicData>
        </a:graphic>
      </p:graphicFrame>
    </p:spTree>
    <p:extLst>
      <p:ext uri="{BB962C8B-B14F-4D97-AF65-F5344CB8AC3E}">
        <p14:creationId xmlns:p14="http://schemas.microsoft.com/office/powerpoint/2010/main" val="25166781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dirty="0" smtClean="0"/>
              <a:t>A flare is launched from a 30 foot deck of a cruise ship. The height of the flare is calculated using the function:</a:t>
            </a:r>
          </a:p>
          <a:p>
            <a:endParaRPr lang="en-US" dirty="0"/>
          </a:p>
          <a:p>
            <a:endParaRPr lang="en-US" dirty="0" smtClean="0"/>
          </a:p>
          <a:p>
            <a:pPr marL="0" indent="0">
              <a:buNone/>
            </a:pPr>
            <a:r>
              <a:rPr lang="en-US" dirty="0" smtClean="0"/>
              <a:t>Where ‘t’ is the time in SECONDS and h(t) = the height of the flare in feet. </a:t>
            </a:r>
          </a:p>
          <a:p>
            <a:pPr marL="0" indent="0">
              <a:buNone/>
            </a:pPr>
            <a:endParaRPr lang="en-US"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3288020996"/>
              </p:ext>
            </p:extLst>
          </p:nvPr>
        </p:nvGraphicFramePr>
        <p:xfrm>
          <a:off x="1447800" y="3276600"/>
          <a:ext cx="5200650" cy="800100"/>
        </p:xfrm>
        <a:graphic>
          <a:graphicData uri="http://schemas.openxmlformats.org/presentationml/2006/ole">
            <mc:AlternateContent xmlns:mc="http://schemas.openxmlformats.org/markup-compatibility/2006">
              <mc:Choice xmlns:v="urn:schemas-microsoft-com:vml" Requires="v">
                <p:oleObj spid="_x0000_s27691" name="Equation" r:id="rId3" imgW="1485720" imgH="228600" progId="Equation.DSMT4">
                  <p:embed/>
                </p:oleObj>
              </mc:Choice>
              <mc:Fallback>
                <p:oleObj name="Equation" r:id="rId3" imgW="1485720" imgH="228600" progId="Equation.DSMT4">
                  <p:embed/>
                  <p:pic>
                    <p:nvPicPr>
                      <p:cNvPr id="0" name=""/>
                      <p:cNvPicPr/>
                      <p:nvPr/>
                    </p:nvPicPr>
                    <p:blipFill>
                      <a:blip r:embed="rId4"/>
                      <a:stretch>
                        <a:fillRect/>
                      </a:stretch>
                    </p:blipFill>
                    <p:spPr>
                      <a:xfrm>
                        <a:off x="1447800" y="3276600"/>
                        <a:ext cx="5200650" cy="800100"/>
                      </a:xfrm>
                      <a:prstGeom prst="rect">
                        <a:avLst/>
                      </a:prstGeom>
                    </p:spPr>
                  </p:pic>
                </p:oleObj>
              </mc:Fallback>
            </mc:AlternateContent>
          </a:graphicData>
        </a:graphic>
      </p:graphicFrame>
      <p:pic>
        <p:nvPicPr>
          <p:cNvPr id="27650" name="Picture 2" descr="C:\Users\dstarbu\AppData\Local\Microsoft\Windows\Temporary Internet Files\Content.IE5\0RCYRTRQ\MC900334622[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1400" y="5334000"/>
            <a:ext cx="1851660" cy="1318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7773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19200"/>
            <a:ext cx="8763000" cy="4906963"/>
          </a:xfrm>
        </p:spPr>
        <p:txBody>
          <a:bodyPr/>
          <a:lstStyle/>
          <a:p>
            <a:r>
              <a:rPr lang="en-US" dirty="0" smtClean="0"/>
              <a:t>Factoring and Expanding</a:t>
            </a:r>
          </a:p>
          <a:p>
            <a:r>
              <a:rPr lang="en-US" dirty="0" smtClean="0">
                <a:solidFill>
                  <a:srgbClr val="FFC000"/>
                </a:solidFill>
                <a:effectLst>
                  <a:outerShdw blurRad="38100" dist="38100" dir="2700000" algn="tl">
                    <a:srgbClr val="000000">
                      <a:alpha val="43137"/>
                    </a:srgbClr>
                  </a:outerShdw>
                </a:effectLst>
              </a:rPr>
              <a:t>Notes</a:t>
            </a:r>
          </a:p>
          <a:p>
            <a:r>
              <a:rPr lang="en-US" dirty="0" smtClean="0">
                <a:solidFill>
                  <a:srgbClr val="002060"/>
                </a:solidFill>
                <a:effectLst>
                  <a:outerShdw blurRad="38100" dist="38100" dir="2700000" algn="tl">
                    <a:srgbClr val="000000">
                      <a:alpha val="43137"/>
                    </a:srgbClr>
                  </a:outerShdw>
                </a:effectLst>
              </a:rPr>
              <a:t>BI-</a:t>
            </a:r>
            <a:r>
              <a:rPr lang="en-US" dirty="0" err="1" smtClean="0">
                <a:solidFill>
                  <a:srgbClr val="002060"/>
                </a:solidFill>
                <a:effectLst>
                  <a:outerShdw blurRad="38100" dist="38100" dir="2700000" algn="tl">
                    <a:srgbClr val="000000">
                      <a:alpha val="43137"/>
                    </a:srgbClr>
                  </a:outerShdw>
                </a:effectLst>
              </a:rPr>
              <a:t>nomials</a:t>
            </a:r>
            <a:r>
              <a:rPr lang="en-US" dirty="0" smtClean="0">
                <a:solidFill>
                  <a:srgbClr val="002060"/>
                </a:solidFill>
                <a:effectLst>
                  <a:outerShdw blurRad="38100" dist="38100" dir="2700000" algn="tl">
                    <a:srgbClr val="000000">
                      <a:alpha val="43137"/>
                    </a:srgbClr>
                  </a:outerShdw>
                </a:effectLst>
              </a:rPr>
              <a:t> and TRI-</a:t>
            </a:r>
            <a:r>
              <a:rPr lang="en-US" dirty="0" err="1" smtClean="0">
                <a:solidFill>
                  <a:srgbClr val="002060"/>
                </a:solidFill>
                <a:effectLst>
                  <a:outerShdw blurRad="38100" dist="38100" dir="2700000" algn="tl">
                    <a:srgbClr val="000000">
                      <a:alpha val="43137"/>
                    </a:srgbClr>
                  </a:outerShdw>
                </a:effectLst>
              </a:rPr>
              <a:t>nomials</a:t>
            </a:r>
            <a:endParaRPr lang="en-US" dirty="0" smtClean="0">
              <a:solidFill>
                <a:srgbClr val="002060"/>
              </a:solidFill>
              <a:effectLst>
                <a:outerShdw blurRad="38100" dist="38100" dir="2700000" algn="tl">
                  <a:srgbClr val="000000">
                    <a:alpha val="43137"/>
                  </a:srgbClr>
                </a:outerShdw>
              </a:effectLst>
            </a:endParaRPr>
          </a:p>
          <a:p>
            <a:r>
              <a:rPr lang="en-US" dirty="0" smtClean="0">
                <a:solidFill>
                  <a:srgbClr val="002060"/>
                </a:solidFill>
                <a:effectLst>
                  <a:outerShdw blurRad="38100" dist="38100" dir="2700000" algn="tl">
                    <a:srgbClr val="000000">
                      <a:alpha val="43137"/>
                    </a:srgbClr>
                  </a:outerShdw>
                </a:effectLst>
              </a:rPr>
              <a:t>Area Models for expanding and factoring</a:t>
            </a:r>
          </a:p>
          <a:p>
            <a:r>
              <a:rPr lang="en-US" dirty="0" smtClean="0">
                <a:solidFill>
                  <a:srgbClr val="C00000"/>
                </a:solidFill>
                <a:effectLst>
                  <a:outerShdw blurRad="38100" dist="38100" dir="2700000" algn="tl">
                    <a:srgbClr val="000000">
                      <a:alpha val="43137"/>
                    </a:srgbClr>
                  </a:outerShdw>
                </a:effectLst>
              </a:rPr>
              <a:t>HW: WSHT Factor and Expand Due MONDAY</a:t>
            </a:r>
          </a:p>
          <a:p>
            <a:r>
              <a:rPr lang="en-US" dirty="0" smtClean="0">
                <a:solidFill>
                  <a:srgbClr val="003300"/>
                </a:solidFill>
                <a:effectLst>
                  <a:outerShdw blurRad="38100" dist="38100" dir="2700000" algn="tl">
                    <a:srgbClr val="000000">
                      <a:alpha val="43137"/>
                    </a:srgbClr>
                  </a:outerShdw>
                </a:effectLst>
              </a:rPr>
              <a:t>Friday – Course selection w/ counselors and graphing WSHEET</a:t>
            </a:r>
            <a:endParaRPr lang="en-US" dirty="0">
              <a:solidFill>
                <a:srgbClr val="003300"/>
              </a:solidFill>
            </a:endParaRPr>
          </a:p>
        </p:txBody>
      </p:sp>
      <p:pic>
        <p:nvPicPr>
          <p:cNvPr id="28674" name="Picture 2" descr="C:\Users\dstarbu\AppData\Local\Microsoft\Windows\Temporary Internet Files\Content.IE5\J3B51HZP\MC90028108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867400" y="4659087"/>
            <a:ext cx="2019066" cy="2198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65074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Due: Factor and Expand </a:t>
            </a:r>
            <a:r>
              <a:rPr lang="en-US" b="1" dirty="0" err="1" smtClean="0">
                <a:solidFill>
                  <a:srgbClr val="C00000"/>
                </a:solidFill>
              </a:rPr>
              <a:t>Wsheet</a:t>
            </a:r>
            <a:endParaRPr lang="en-US" b="1" dirty="0" smtClean="0">
              <a:solidFill>
                <a:srgbClr val="C00000"/>
              </a:solidFill>
            </a:endParaRPr>
          </a:p>
          <a:p>
            <a:r>
              <a:rPr lang="en-US" b="1" dirty="0" smtClean="0">
                <a:solidFill>
                  <a:srgbClr val="C00000"/>
                </a:solidFill>
              </a:rPr>
              <a:t>CW DUE: </a:t>
            </a:r>
            <a:r>
              <a:rPr lang="en-US" b="1" dirty="0" err="1" smtClean="0">
                <a:solidFill>
                  <a:srgbClr val="C00000"/>
                </a:solidFill>
              </a:rPr>
              <a:t>Wsheet</a:t>
            </a:r>
            <a:r>
              <a:rPr lang="en-US" b="1" dirty="0" smtClean="0">
                <a:solidFill>
                  <a:srgbClr val="C00000"/>
                </a:solidFill>
              </a:rPr>
              <a:t> ‘From Linear to Quadratic’</a:t>
            </a:r>
          </a:p>
          <a:p>
            <a:r>
              <a:rPr lang="en-US" b="1" dirty="0" smtClean="0">
                <a:solidFill>
                  <a:srgbClr val="C00000"/>
                </a:solidFill>
              </a:rPr>
              <a:t>Make-up work, Test Corrections due WEDNESDAY, 4:30 pm….</a:t>
            </a:r>
            <a:r>
              <a:rPr lang="en-US" b="1" smtClean="0">
                <a:solidFill>
                  <a:srgbClr val="C00000"/>
                </a:solidFill>
              </a:rPr>
              <a:t>NO EXCEPTIONS</a:t>
            </a:r>
            <a:endParaRPr lang="en-US" b="1" dirty="0" smtClean="0">
              <a:solidFill>
                <a:srgbClr val="C00000"/>
              </a:solidFill>
            </a:endParaRPr>
          </a:p>
          <a:p>
            <a:r>
              <a:rPr lang="en-US" b="1" dirty="0" smtClean="0">
                <a:solidFill>
                  <a:schemeClr val="bg2">
                    <a:lumMod val="10000"/>
                  </a:schemeClr>
                </a:solidFill>
              </a:rPr>
              <a:t>Factoring and Solving</a:t>
            </a:r>
          </a:p>
          <a:p>
            <a:r>
              <a:rPr lang="en-US" b="1" dirty="0" smtClean="0">
                <a:solidFill>
                  <a:schemeClr val="bg2">
                    <a:lumMod val="10000"/>
                  </a:schemeClr>
                </a:solidFill>
              </a:rPr>
              <a:t>Finding the Vertex from the Roots</a:t>
            </a:r>
          </a:p>
          <a:p>
            <a:r>
              <a:rPr lang="en-US" b="1" dirty="0" smtClean="0">
                <a:solidFill>
                  <a:schemeClr val="bg2">
                    <a:lumMod val="10000"/>
                  </a:schemeClr>
                </a:solidFill>
              </a:rPr>
              <a:t>Area Models to Factor and Expand</a:t>
            </a:r>
          </a:p>
          <a:p>
            <a:endParaRPr lang="en-US" dirty="0"/>
          </a:p>
        </p:txBody>
      </p:sp>
      <p:pic>
        <p:nvPicPr>
          <p:cNvPr id="4" name="Picture 2" descr="C:\Users\dstarbu\AppData\Local\Microsoft\Windows\Temporary Internet Files\Content.IE5\RW0QOHD3\MC9002903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916553">
            <a:off x="6536047" y="3965567"/>
            <a:ext cx="2337888" cy="302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88763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Copy the equations….</a:t>
            </a:r>
            <a:endParaRPr lang="en-US" dirty="0"/>
          </a:p>
        </p:txBody>
      </p:sp>
      <p:sp>
        <p:nvSpPr>
          <p:cNvPr id="3" name="Content Placeholder 2"/>
          <p:cNvSpPr>
            <a:spLocks noGrp="1"/>
          </p:cNvSpPr>
          <p:nvPr>
            <p:ph idx="1"/>
          </p:nvPr>
        </p:nvSpPr>
        <p:spPr>
          <a:xfrm>
            <a:off x="152400" y="1600200"/>
            <a:ext cx="8839200" cy="5029200"/>
          </a:xfrm>
        </p:spPr>
        <p:txBody>
          <a:bodyPr>
            <a:normAutofit fontScale="92500" lnSpcReduction="20000"/>
          </a:bodyPr>
          <a:lstStyle/>
          <a:p>
            <a:pPr marL="514350" indent="-514350">
              <a:buAutoNum type="arabicPeriod"/>
            </a:pPr>
            <a:r>
              <a:rPr lang="en-US" sz="3600" dirty="0"/>
              <a:t>y</a:t>
            </a:r>
            <a:r>
              <a:rPr lang="en-US" sz="3600" dirty="0" smtClean="0"/>
              <a:t> = x</a:t>
            </a:r>
            <a:r>
              <a:rPr lang="en-US" sz="3600" baseline="30000" dirty="0" smtClean="0"/>
              <a:t>2</a:t>
            </a:r>
            <a:r>
              <a:rPr lang="en-US" sz="3600" dirty="0" smtClean="0"/>
              <a:t> + 5x + 6</a:t>
            </a:r>
          </a:p>
          <a:p>
            <a:pPr marL="514350" indent="-514350">
              <a:buAutoNum type="arabicPeriod"/>
            </a:pPr>
            <a:r>
              <a:rPr lang="en-US" sz="3600" dirty="0"/>
              <a:t>y =</a:t>
            </a:r>
            <a:r>
              <a:rPr lang="en-US" sz="3600" dirty="0" smtClean="0"/>
              <a:t> x</a:t>
            </a:r>
            <a:r>
              <a:rPr lang="en-US" sz="3600" baseline="30000" dirty="0" smtClean="0"/>
              <a:t>2</a:t>
            </a:r>
            <a:r>
              <a:rPr lang="en-US" sz="3600" dirty="0" smtClean="0"/>
              <a:t> – 8x </a:t>
            </a:r>
            <a:r>
              <a:rPr lang="en-US" sz="3600" dirty="0"/>
              <a:t>+ </a:t>
            </a:r>
            <a:r>
              <a:rPr lang="en-US" sz="3600" dirty="0" smtClean="0"/>
              <a:t>12</a:t>
            </a:r>
          </a:p>
          <a:p>
            <a:pPr marL="514350" indent="-514350">
              <a:buAutoNum type="arabicPeriod"/>
            </a:pPr>
            <a:r>
              <a:rPr lang="en-US" sz="3600" dirty="0"/>
              <a:t>y = </a:t>
            </a:r>
            <a:r>
              <a:rPr lang="en-US" sz="3600" dirty="0" smtClean="0"/>
              <a:t>x</a:t>
            </a:r>
            <a:r>
              <a:rPr lang="en-US" sz="3600" baseline="30000" dirty="0" smtClean="0"/>
              <a:t>2</a:t>
            </a:r>
            <a:r>
              <a:rPr lang="en-US" sz="3600" dirty="0" smtClean="0"/>
              <a:t> – 7x </a:t>
            </a:r>
            <a:r>
              <a:rPr lang="en-US" sz="3600" dirty="0"/>
              <a:t>– </a:t>
            </a:r>
            <a:r>
              <a:rPr lang="en-US" sz="3600" dirty="0" smtClean="0"/>
              <a:t>18 </a:t>
            </a:r>
          </a:p>
          <a:p>
            <a:pPr marL="514350" indent="-514350">
              <a:buFont typeface="Arial" pitchFamily="34" charset="0"/>
              <a:buAutoNum type="arabicPeriod"/>
            </a:pPr>
            <a:r>
              <a:rPr lang="en-US" sz="3600" dirty="0"/>
              <a:t>y = </a:t>
            </a:r>
            <a:r>
              <a:rPr lang="en-US" sz="3600" dirty="0" smtClean="0"/>
              <a:t>x</a:t>
            </a:r>
            <a:r>
              <a:rPr lang="en-US" sz="3600" baseline="30000" dirty="0" smtClean="0"/>
              <a:t>2</a:t>
            </a:r>
            <a:r>
              <a:rPr lang="en-US" sz="3600" dirty="0" smtClean="0"/>
              <a:t> </a:t>
            </a:r>
            <a:r>
              <a:rPr lang="en-US" sz="3600" dirty="0"/>
              <a:t>+ 15x + 50</a:t>
            </a:r>
          </a:p>
          <a:p>
            <a:pPr marL="514350" indent="-514350">
              <a:buAutoNum type="arabicPeriod"/>
            </a:pPr>
            <a:r>
              <a:rPr lang="en-US" sz="3600" dirty="0"/>
              <a:t>y = </a:t>
            </a:r>
            <a:r>
              <a:rPr lang="en-US" sz="3600" dirty="0" smtClean="0"/>
              <a:t>x</a:t>
            </a:r>
            <a:r>
              <a:rPr lang="en-US" sz="3600" baseline="30000" dirty="0" smtClean="0"/>
              <a:t>2</a:t>
            </a:r>
            <a:r>
              <a:rPr lang="en-US" sz="3600" dirty="0" smtClean="0"/>
              <a:t> + 9x </a:t>
            </a:r>
            <a:r>
              <a:rPr lang="en-US" sz="3600" dirty="0"/>
              <a:t>– </a:t>
            </a:r>
            <a:r>
              <a:rPr lang="en-US" sz="3600" dirty="0" smtClean="0"/>
              <a:t>36</a:t>
            </a:r>
          </a:p>
          <a:p>
            <a:pPr marL="514350" indent="-514350">
              <a:buAutoNum type="arabicPeriod"/>
            </a:pPr>
            <a:r>
              <a:rPr lang="en-US" sz="3600" dirty="0"/>
              <a:t>y = </a:t>
            </a:r>
            <a:r>
              <a:rPr lang="en-US" sz="3600" dirty="0" smtClean="0"/>
              <a:t>x</a:t>
            </a:r>
            <a:r>
              <a:rPr lang="en-US" sz="3600" baseline="30000" dirty="0" smtClean="0"/>
              <a:t>2</a:t>
            </a:r>
            <a:r>
              <a:rPr lang="en-US" sz="3600" dirty="0" smtClean="0"/>
              <a:t> </a:t>
            </a:r>
            <a:r>
              <a:rPr lang="en-US" sz="3600" dirty="0"/>
              <a:t>– </a:t>
            </a:r>
            <a:r>
              <a:rPr lang="en-US" sz="3600" dirty="0" smtClean="0"/>
              <a:t>13x + 40</a:t>
            </a:r>
          </a:p>
          <a:p>
            <a:r>
              <a:rPr lang="en-US" sz="3600" dirty="0" smtClean="0"/>
              <a:t>Draw and AREA MODEL for  each equation </a:t>
            </a:r>
          </a:p>
          <a:p>
            <a:r>
              <a:rPr lang="en-US" sz="3600" dirty="0" smtClean="0"/>
              <a:t>Write each equation in FACTORED FORM</a:t>
            </a:r>
          </a:p>
          <a:p>
            <a:r>
              <a:rPr lang="en-US" sz="3600" dirty="0" smtClean="0"/>
              <a:t>Find the ROOTS for each equation</a:t>
            </a:r>
          </a:p>
          <a:p>
            <a:r>
              <a:rPr lang="en-US" sz="3600" dirty="0" smtClean="0"/>
              <a:t>Find the VERTEX for each equation</a:t>
            </a:r>
          </a:p>
        </p:txBody>
      </p:sp>
      <p:pic>
        <p:nvPicPr>
          <p:cNvPr id="29698" name="Picture 2" descr="C:\Users\dstarbu\AppData\Local\Microsoft\Windows\Temporary Internet Files\Content.IE5\0RCYRTRQ\MC900441902[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295400"/>
            <a:ext cx="2643978"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91571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600200"/>
            <a:ext cx="9067800" cy="5029200"/>
          </a:xfrm>
        </p:spPr>
        <p:txBody>
          <a:bodyPr/>
          <a:lstStyle/>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complete tables, graphs and find the ROOTS and VERTEX for Quadratic Functions using ALGEBRA</a:t>
            </a:r>
          </a:p>
          <a:p>
            <a:pPr marL="0" indent="0">
              <a:buNone/>
            </a:pPr>
            <a:r>
              <a:rPr lang="en-US" b="1" dirty="0" smtClean="0">
                <a:latin typeface="Aharoni" pitchFamily="2" charset="-79"/>
                <a:cs typeface="Aharoni" pitchFamily="2" charset="-79"/>
              </a:rPr>
              <a:t>Each group will complete the following in the CW Section of your binder and complete a POSTER</a:t>
            </a:r>
            <a:endParaRPr lang="en-US" b="1" dirty="0">
              <a:latin typeface="Aharoni" pitchFamily="2" charset="-79"/>
              <a:cs typeface="Aharoni" pitchFamily="2" charset="-79"/>
            </a:endParaRPr>
          </a:p>
        </p:txBody>
      </p:sp>
    </p:spTree>
    <p:extLst>
      <p:ext uri="{BB962C8B-B14F-4D97-AF65-F5344CB8AC3E}">
        <p14:creationId xmlns:p14="http://schemas.microsoft.com/office/powerpoint/2010/main" val="31806754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dstarbu\AppData\Local\Microsoft\Windows\Temporary Internet Files\Content.IE5\RW0QOHD3\MC90023093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3391670"/>
            <a:ext cx="2590800" cy="346633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rgbClr val="002060"/>
                </a:solidFill>
              </a:rPr>
              <a:t>Algebra I – Group Task - Quadratics</a:t>
            </a:r>
            <a:endParaRPr lang="en-US" dirty="0">
              <a:solidFill>
                <a:srgbClr val="002060"/>
              </a:solidFill>
            </a:endParaRPr>
          </a:p>
        </p:txBody>
      </p:sp>
      <p:sp>
        <p:nvSpPr>
          <p:cNvPr id="3" name="Content Placeholder 2"/>
          <p:cNvSpPr>
            <a:spLocks noGrp="1"/>
          </p:cNvSpPr>
          <p:nvPr>
            <p:ph idx="1"/>
          </p:nvPr>
        </p:nvSpPr>
        <p:spPr>
          <a:xfrm>
            <a:off x="152400" y="1600200"/>
            <a:ext cx="8534400" cy="5105400"/>
          </a:xfrm>
        </p:spPr>
        <p:txBody>
          <a:bodyPr>
            <a:normAutofit/>
          </a:bodyPr>
          <a:lstStyle/>
          <a:p>
            <a:r>
              <a:rPr lang="en-US" sz="2800" b="1" dirty="0">
                <a:latin typeface="Aharoni" pitchFamily="2" charset="-79"/>
                <a:cs typeface="Aharoni" pitchFamily="2" charset="-79"/>
              </a:rPr>
              <a:t>Each group will complete the following in the CW Section of your binder and complete a </a:t>
            </a:r>
            <a:r>
              <a:rPr lang="en-US" sz="2800" b="1" dirty="0" smtClean="0">
                <a:latin typeface="Aharoni" pitchFamily="2" charset="-79"/>
                <a:cs typeface="Aharoni" pitchFamily="2" charset="-79"/>
              </a:rPr>
              <a:t>POSTER showing the following:</a:t>
            </a:r>
          </a:p>
          <a:p>
            <a:pPr marL="514350" indent="-514350">
              <a:buAutoNum type="arabicPeriod"/>
            </a:pPr>
            <a:r>
              <a:rPr lang="en-US" sz="2800" b="1" dirty="0" smtClean="0">
                <a:latin typeface="+mj-lt"/>
                <a:cs typeface="Aharoni" pitchFamily="2" charset="-79"/>
              </a:rPr>
              <a:t>Complete a table for x-values going from -10 to +10</a:t>
            </a:r>
          </a:p>
          <a:p>
            <a:pPr marL="514350" indent="-514350">
              <a:buAutoNum type="arabicPeriod"/>
            </a:pPr>
            <a:r>
              <a:rPr lang="en-US" sz="2800" b="1" dirty="0" smtClean="0">
                <a:latin typeface="+mj-lt"/>
                <a:cs typeface="Aharoni" pitchFamily="2" charset="-79"/>
              </a:rPr>
              <a:t>Graph of </a:t>
            </a:r>
            <a:r>
              <a:rPr lang="en-US" sz="2800" b="1" smtClean="0">
                <a:latin typeface="+mj-lt"/>
                <a:cs typeface="Aharoni" pitchFamily="2" charset="-79"/>
              </a:rPr>
              <a:t>the table, </a:t>
            </a:r>
            <a:r>
              <a:rPr lang="en-US" sz="2800" b="1" dirty="0" smtClean="0">
                <a:latin typeface="+mj-lt"/>
                <a:cs typeface="Aharoni" pitchFamily="2" charset="-79"/>
              </a:rPr>
              <a:t>labeling the ROOTS and </a:t>
            </a:r>
            <a:r>
              <a:rPr lang="en-US" sz="2800" b="1" smtClean="0">
                <a:latin typeface="+mj-lt"/>
                <a:cs typeface="Aharoni" pitchFamily="2" charset="-79"/>
              </a:rPr>
              <a:t>the VERTEX on the GRAPH and the TABLE</a:t>
            </a:r>
            <a:endParaRPr lang="en-US" sz="2800" b="1" dirty="0" smtClean="0">
              <a:latin typeface="+mj-lt"/>
              <a:cs typeface="Aharoni" pitchFamily="2" charset="-79"/>
            </a:endParaRPr>
          </a:p>
          <a:p>
            <a:pPr marL="514350" indent="-514350">
              <a:buAutoNum type="arabicPeriod"/>
            </a:pPr>
            <a:r>
              <a:rPr lang="en-US" sz="2800" b="1" dirty="0" smtClean="0">
                <a:latin typeface="+mj-lt"/>
                <a:cs typeface="Aharoni" pitchFamily="2" charset="-79"/>
              </a:rPr>
              <a:t>Equation in FACTORED FORM</a:t>
            </a:r>
          </a:p>
          <a:p>
            <a:pPr marL="514350" indent="-514350">
              <a:buAutoNum type="arabicPeriod"/>
            </a:pPr>
            <a:r>
              <a:rPr lang="en-US" sz="2800" b="1" dirty="0" smtClean="0">
                <a:latin typeface="+mj-lt"/>
                <a:cs typeface="Aharoni" pitchFamily="2" charset="-79"/>
              </a:rPr>
              <a:t>AREA MODEL for equation</a:t>
            </a:r>
          </a:p>
          <a:p>
            <a:pPr marL="514350" indent="-514350">
              <a:buAutoNum type="arabicPeriod"/>
            </a:pPr>
            <a:r>
              <a:rPr lang="en-US" sz="2800" b="1" dirty="0" smtClean="0">
                <a:latin typeface="+mj-lt"/>
                <a:cs typeface="Aharoni" pitchFamily="2" charset="-79"/>
              </a:rPr>
              <a:t>Solve for the ROOTS showing ALL work</a:t>
            </a:r>
          </a:p>
          <a:p>
            <a:pPr marL="514350" indent="-514350">
              <a:buAutoNum type="arabicPeriod"/>
            </a:pPr>
            <a:r>
              <a:rPr lang="en-US" sz="2800" b="1" dirty="0" smtClean="0">
                <a:latin typeface="+mj-lt"/>
                <a:cs typeface="Aharoni" pitchFamily="2" charset="-79"/>
              </a:rPr>
              <a:t>Solve for the VERTEX showing ALL work</a:t>
            </a:r>
          </a:p>
          <a:p>
            <a:pPr marL="514350" indent="-514350">
              <a:buAutoNum type="arabicPeriod"/>
            </a:pPr>
            <a:endParaRPr lang="en-US" sz="2800" b="1" dirty="0">
              <a:latin typeface="Aharoni" pitchFamily="2" charset="-79"/>
              <a:cs typeface="Aharoni" pitchFamily="2" charset="-79"/>
            </a:endParaRPr>
          </a:p>
          <a:p>
            <a:endParaRPr lang="en-US" dirty="0"/>
          </a:p>
        </p:txBody>
      </p:sp>
    </p:spTree>
    <p:extLst>
      <p:ext uri="{BB962C8B-B14F-4D97-AF65-F5344CB8AC3E}">
        <p14:creationId xmlns:p14="http://schemas.microsoft.com/office/powerpoint/2010/main" val="422552218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003300"/>
                </a:solidFill>
              </a:rPr>
              <a:t>Using AREA MODELS for FACTOR and EXPAND</a:t>
            </a:r>
          </a:p>
          <a:p>
            <a:r>
              <a:rPr lang="en-US" b="1" dirty="0" smtClean="0">
                <a:solidFill>
                  <a:srgbClr val="003300"/>
                </a:solidFill>
              </a:rPr>
              <a:t>INVESTIGATION – Pg. 509 ‘Sneaky Squares’</a:t>
            </a:r>
          </a:p>
          <a:p>
            <a:r>
              <a:rPr lang="en-US" b="1" dirty="0" smtClean="0">
                <a:solidFill>
                  <a:srgbClr val="003300"/>
                </a:solidFill>
              </a:rPr>
              <a:t>Worksheet – ‘Multiplying Binomials’ (Friday)</a:t>
            </a:r>
          </a:p>
          <a:p>
            <a:r>
              <a:rPr lang="en-US" b="1" dirty="0" smtClean="0">
                <a:solidFill>
                  <a:srgbClr val="003300"/>
                </a:solidFill>
              </a:rPr>
              <a:t>Pg. 512/ #5</a:t>
            </a:r>
          </a:p>
          <a:p>
            <a:endParaRPr lang="en-US" dirty="0" smtClean="0"/>
          </a:p>
          <a:p>
            <a:endParaRPr lang="en-US" dirty="0"/>
          </a:p>
        </p:txBody>
      </p:sp>
      <p:pic>
        <p:nvPicPr>
          <p:cNvPr id="31746" name="Picture 2" descr="C:\Users\dstarbu\AppData\Local\Microsoft\Windows\Temporary Internet Files\Content.IE5\I0MY1XZH\MC90004806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3554134"/>
            <a:ext cx="1828800" cy="2933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393118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381000" y="1600200"/>
            <a:ext cx="8305800" cy="4953000"/>
          </a:xfrm>
        </p:spPr>
        <p:txBody>
          <a:bodyPr/>
          <a:lstStyle/>
          <a:p>
            <a:r>
              <a:rPr lang="en-US" b="1" dirty="0" smtClean="0">
                <a:solidFill>
                  <a:srgbClr val="002060"/>
                </a:solidFill>
              </a:rPr>
              <a:t>Describe the TRANSLATION and TRANSFORMATION of the function:</a:t>
            </a:r>
          </a:p>
          <a:p>
            <a:pPr marL="0" indent="0">
              <a:buNone/>
            </a:pPr>
            <a:r>
              <a:rPr lang="en-US" dirty="0"/>
              <a:t>	f(x) = </a:t>
            </a:r>
            <a:r>
              <a:rPr lang="en-US" dirty="0" smtClean="0"/>
              <a:t>-.5(x – 6)</a:t>
            </a:r>
            <a:r>
              <a:rPr lang="en-US" baseline="30000" dirty="0" smtClean="0"/>
              <a:t>2</a:t>
            </a:r>
            <a:r>
              <a:rPr lang="en-US" dirty="0" smtClean="0"/>
              <a:t> +5</a:t>
            </a:r>
          </a:p>
          <a:p>
            <a:r>
              <a:rPr lang="en-US" b="1" dirty="0" smtClean="0">
                <a:solidFill>
                  <a:srgbClr val="003300"/>
                </a:solidFill>
              </a:rPr>
              <a:t>Expand the function into STANDARD form using the ORDER of OPERATIONS</a:t>
            </a:r>
            <a:endParaRPr lang="en-US" b="1" dirty="0">
              <a:solidFill>
                <a:srgbClr val="003300"/>
              </a:solidFill>
            </a:endParaRPr>
          </a:p>
          <a:p>
            <a:pPr marL="0" indent="0" algn="ctr">
              <a:buNone/>
            </a:pPr>
            <a:endParaRPr lang="en-US" dirty="0"/>
          </a:p>
        </p:txBody>
      </p:sp>
      <p:pic>
        <p:nvPicPr>
          <p:cNvPr id="6" name="Picture 2" descr="C:\Users\dstarbu\AppData\Local\Microsoft\Windows\Temporary Internet Files\Content.IE5\0RCYRTRQ\MC90029373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4343400"/>
            <a:ext cx="2597686" cy="229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2324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467600" cy="990600"/>
          </a:xfrm>
        </p:spPr>
        <p:txBody>
          <a:bodyPr/>
          <a:lstStyle/>
          <a:p>
            <a:r>
              <a:rPr lang="en-US" dirty="0" smtClean="0"/>
              <a:t>Course Binder	</a:t>
            </a:r>
            <a:endParaRPr lang="en-US" dirty="0"/>
          </a:p>
        </p:txBody>
      </p:sp>
      <p:sp>
        <p:nvSpPr>
          <p:cNvPr id="3" name="Content Placeholder 2"/>
          <p:cNvSpPr>
            <a:spLocks noGrp="1"/>
          </p:cNvSpPr>
          <p:nvPr>
            <p:ph idx="1"/>
          </p:nvPr>
        </p:nvSpPr>
        <p:spPr>
          <a:xfrm>
            <a:off x="376526" y="2057400"/>
            <a:ext cx="7467600" cy="4873752"/>
          </a:xfrm>
        </p:spPr>
        <p:txBody>
          <a:bodyPr/>
          <a:lstStyle/>
          <a:p>
            <a:r>
              <a:rPr lang="en-US" dirty="0" smtClean="0"/>
              <a:t>Students are required to have a 3-ring binder for the Math class.</a:t>
            </a:r>
          </a:p>
          <a:p>
            <a:r>
              <a:rPr lang="en-US" dirty="0" smtClean="0"/>
              <a:t>Binder should be set up using the following guidelines:</a:t>
            </a:r>
          </a:p>
          <a:p>
            <a:pPr lvl="1"/>
            <a:r>
              <a:rPr lang="en-US" dirty="0"/>
              <a:t>5</a:t>
            </a:r>
            <a:r>
              <a:rPr lang="en-US" dirty="0" smtClean="0"/>
              <a:t> sections with dividers for: Homework, Classwork, Projects, Notes, Tests and Quizzes</a:t>
            </a:r>
          </a:p>
          <a:p>
            <a:pPr lvl="1"/>
            <a:r>
              <a:rPr lang="en-US" sz="2000" dirty="0" smtClean="0"/>
              <a:t>Binders/Notes/Textbook are </a:t>
            </a:r>
            <a:r>
              <a:rPr lang="en-US" sz="2000" dirty="0"/>
              <a:t>5</a:t>
            </a:r>
            <a:r>
              <a:rPr lang="en-US" sz="2000" dirty="0" smtClean="0"/>
              <a:t>% of the overall grade</a:t>
            </a:r>
          </a:p>
          <a:p>
            <a:pPr lvl="1" algn="ctr"/>
            <a:endParaRPr lang="en-US" dirty="0"/>
          </a:p>
        </p:txBody>
      </p:sp>
      <p:pic>
        <p:nvPicPr>
          <p:cNvPr id="17413" name="Picture 5" descr="C:\Users\dstarbu\AppData\Local\Microsoft\Windows\Temporary Internet Files\Content.IE5\WTZ3S8M0\MC9003407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599" y="2667000"/>
            <a:ext cx="2277053" cy="1784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55319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295400"/>
            <a:ext cx="8610600" cy="4830763"/>
          </a:xfrm>
        </p:spPr>
        <p:txBody>
          <a:bodyPr>
            <a:normAutofit lnSpcReduction="10000"/>
          </a:bodyPr>
          <a:lstStyle/>
          <a:p>
            <a:r>
              <a:rPr lang="en-US" b="1" dirty="0" smtClean="0">
                <a:solidFill>
                  <a:srgbClr val="002060"/>
                </a:solidFill>
              </a:rPr>
              <a:t>Solve 3 - Finding the FACTORED and VERTEX form of the function; Finding ROOTS and VERTEX</a:t>
            </a:r>
          </a:p>
          <a:p>
            <a:pPr lvl="1"/>
            <a:r>
              <a:rPr lang="en-US" dirty="0" smtClean="0"/>
              <a:t>Factor your equation into 2-Binomials</a:t>
            </a:r>
          </a:p>
          <a:p>
            <a:pPr lvl="1"/>
            <a:r>
              <a:rPr lang="en-US" dirty="0" smtClean="0"/>
              <a:t>Solve for the ROOTS </a:t>
            </a:r>
          </a:p>
          <a:p>
            <a:pPr lvl="1"/>
            <a:r>
              <a:rPr lang="en-US" dirty="0" smtClean="0"/>
              <a:t>Find the MID-POINT and the VERTEX</a:t>
            </a:r>
          </a:p>
          <a:p>
            <a:pPr lvl="1"/>
            <a:r>
              <a:rPr lang="en-US" dirty="0" smtClean="0"/>
              <a:t>Write the equation in VERTEX form</a:t>
            </a:r>
          </a:p>
          <a:p>
            <a:pPr lvl="1"/>
            <a:r>
              <a:rPr lang="en-US" dirty="0" smtClean="0"/>
              <a:t>Describe the TRANSLATION of the graph of x</a:t>
            </a:r>
            <a:r>
              <a:rPr lang="en-US" baseline="30000" dirty="0" smtClean="0"/>
              <a:t>2</a:t>
            </a:r>
          </a:p>
          <a:p>
            <a:pPr lvl="1"/>
            <a:r>
              <a:rPr lang="en-US" dirty="0" smtClean="0"/>
              <a:t>Using your ROOTS and your VERTEX, draw</a:t>
            </a:r>
          </a:p>
          <a:p>
            <a:pPr marL="0" indent="0">
              <a:buNone/>
            </a:pPr>
            <a:r>
              <a:rPr lang="en-US" dirty="0" smtClean="0"/>
              <a:t>         a SKETCH of the graph</a:t>
            </a:r>
            <a:endParaRPr lang="en-US" dirty="0"/>
          </a:p>
        </p:txBody>
      </p:sp>
      <p:pic>
        <p:nvPicPr>
          <p:cNvPr id="32770" name="Picture 2" descr="C:\Users\dstarbu\AppData\Local\Microsoft\Windows\Temporary Internet Files\Content.IE5\RW0QOHD3\MC90023761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822432" flipH="1">
            <a:off x="6783097" y="2574949"/>
            <a:ext cx="1789647" cy="2980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164738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ALGEBRA I</a:t>
            </a:r>
            <a:endParaRPr lang="en-US" dirty="0"/>
          </a:p>
        </p:txBody>
      </p:sp>
      <p:sp>
        <p:nvSpPr>
          <p:cNvPr id="3" name="Content Placeholder 2"/>
          <p:cNvSpPr>
            <a:spLocks noGrp="1"/>
          </p:cNvSpPr>
          <p:nvPr>
            <p:ph idx="1"/>
          </p:nvPr>
        </p:nvSpPr>
        <p:spPr>
          <a:xfrm>
            <a:off x="152400" y="1219200"/>
            <a:ext cx="8839200" cy="4906963"/>
          </a:xfrm>
        </p:spPr>
        <p:txBody>
          <a:bodyPr/>
          <a:lstStyle/>
          <a:p>
            <a:r>
              <a:rPr lang="en-US" b="1" dirty="0" smtClean="0">
                <a:solidFill>
                  <a:srgbClr val="003300"/>
                </a:solidFill>
              </a:rPr>
              <a:t>For each equation, describe the TRANSLATION of the graph </a:t>
            </a:r>
          </a:p>
          <a:p>
            <a:r>
              <a:rPr lang="en-US" b="1" dirty="0" smtClean="0">
                <a:solidFill>
                  <a:srgbClr val="003300"/>
                </a:solidFill>
              </a:rPr>
              <a:t>EXPAND each equation into STANDARD form</a:t>
            </a:r>
          </a:p>
          <a:p>
            <a:endParaRPr lang="en-US" b="1" dirty="0">
              <a:solidFill>
                <a:srgbClr val="0033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456873295"/>
              </p:ext>
            </p:extLst>
          </p:nvPr>
        </p:nvGraphicFramePr>
        <p:xfrm>
          <a:off x="838200" y="2971800"/>
          <a:ext cx="3457214" cy="3684588"/>
        </p:xfrm>
        <a:graphic>
          <a:graphicData uri="http://schemas.openxmlformats.org/presentationml/2006/ole">
            <mc:AlternateContent xmlns:mc="http://schemas.openxmlformats.org/markup-compatibility/2006">
              <mc:Choice xmlns:v="urn:schemas-microsoft-com:vml" Requires="v">
                <p:oleObj spid="_x0000_s31768" name="Equation" r:id="rId3" imgW="1549080" imgH="1650960" progId="Equation.DSMT4">
                  <p:embed/>
                </p:oleObj>
              </mc:Choice>
              <mc:Fallback>
                <p:oleObj name="Equation" r:id="rId3" imgW="1549080" imgH="165096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971800"/>
                        <a:ext cx="3457214" cy="3684588"/>
                      </a:xfrm>
                      <a:prstGeom prst="rect">
                        <a:avLst/>
                      </a:prstGeom>
                      <a:noFill/>
                      <a:ln>
                        <a:noFill/>
                      </a:ln>
                    </p:spPr>
                  </p:pic>
                </p:oleObj>
              </mc:Fallback>
            </mc:AlternateContent>
          </a:graphicData>
        </a:graphic>
      </p:graphicFrame>
      <p:pic>
        <p:nvPicPr>
          <p:cNvPr id="31755" name="Picture 11" descr="C:\Users\dstarbu\AppData\Local\Microsoft\Windows\Temporary Internet Files\Content.IE5\0RCYRTRQ\MM900323763[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429000"/>
            <a:ext cx="2234058" cy="2414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022782"/>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660066"/>
                </a:solidFill>
              </a:rPr>
              <a:t>Find the equation that has the roots of </a:t>
            </a:r>
          </a:p>
          <a:p>
            <a:pPr marL="0" indent="0" algn="ctr">
              <a:buNone/>
            </a:pPr>
            <a:r>
              <a:rPr lang="en-US" b="1" dirty="0" smtClean="0"/>
              <a:t>x </a:t>
            </a:r>
            <a:r>
              <a:rPr lang="en-US" b="1" dirty="0"/>
              <a:t>= </a:t>
            </a:r>
            <a:r>
              <a:rPr lang="en-US" b="1" dirty="0" smtClean="0"/>
              <a:t>-9, </a:t>
            </a:r>
            <a:r>
              <a:rPr lang="en-US" b="1" dirty="0"/>
              <a:t>x = 7</a:t>
            </a:r>
          </a:p>
          <a:p>
            <a:pPr marL="0" indent="0">
              <a:buNone/>
            </a:pPr>
            <a:r>
              <a:rPr lang="en-US" b="1" dirty="0" smtClean="0">
                <a:solidFill>
                  <a:srgbClr val="660066"/>
                </a:solidFill>
              </a:rPr>
              <a:t>In FACTORED, STANDARD and VERTEX forms</a:t>
            </a:r>
          </a:p>
          <a:p>
            <a:r>
              <a:rPr lang="en-US" b="1" dirty="0" smtClean="0">
                <a:solidFill>
                  <a:srgbClr val="660066"/>
                </a:solidFill>
              </a:rPr>
              <a:t>Describe the TRANSLATION of the graph using the VERTEX form</a:t>
            </a:r>
          </a:p>
          <a:p>
            <a:r>
              <a:rPr lang="en-US" b="1" dirty="0" smtClean="0">
                <a:solidFill>
                  <a:srgbClr val="003300"/>
                </a:solidFill>
              </a:rPr>
              <a:t>Pg. 512/ #9-14</a:t>
            </a:r>
          </a:p>
          <a:p>
            <a:r>
              <a:rPr lang="en-US" b="1" dirty="0" smtClean="0">
                <a:solidFill>
                  <a:srgbClr val="003300"/>
                </a:solidFill>
              </a:rPr>
              <a:t>Pg. 519/ #1-8</a:t>
            </a:r>
            <a:endParaRPr lang="en-US" b="1" dirty="0">
              <a:solidFill>
                <a:srgbClr val="003300"/>
              </a:solidFill>
            </a:endParaRPr>
          </a:p>
        </p:txBody>
      </p:sp>
      <p:pic>
        <p:nvPicPr>
          <p:cNvPr id="34818" name="Picture 2" descr="C:\Users\dstarbu\AppData\Local\Microsoft\Windows\Temporary Internet Files\Content.IE5\I0MY1XZH\MC90044193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895863"/>
            <a:ext cx="3048000" cy="2940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408079"/>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pPr marL="963613"/>
            <a:r>
              <a:rPr lang="en-US" b="1" dirty="0" smtClean="0">
                <a:solidFill>
                  <a:srgbClr val="003300"/>
                </a:solidFill>
              </a:rPr>
              <a:t>Projectile Motion</a:t>
            </a:r>
          </a:p>
          <a:p>
            <a:pPr lvl="1" indent="574675"/>
            <a:r>
              <a:rPr lang="en-US" b="1" dirty="0" smtClean="0">
                <a:solidFill>
                  <a:srgbClr val="003300"/>
                </a:solidFill>
              </a:rPr>
              <a:t>Pg. 501/ #5, 6, 9, 10</a:t>
            </a:r>
          </a:p>
          <a:p>
            <a:pPr lvl="1" indent="574675"/>
            <a:r>
              <a:rPr lang="en-US" b="1" dirty="0" smtClean="0">
                <a:solidFill>
                  <a:srgbClr val="003300"/>
                </a:solidFill>
              </a:rPr>
              <a:t>Pg. 506/ #7, 8, 10</a:t>
            </a:r>
          </a:p>
          <a:p>
            <a:pPr lvl="1" indent="574675"/>
            <a:r>
              <a:rPr lang="en-US" b="1" dirty="0" smtClean="0">
                <a:solidFill>
                  <a:srgbClr val="003300"/>
                </a:solidFill>
              </a:rPr>
              <a:t>Pg. 529/ #8</a:t>
            </a:r>
            <a:endParaRPr lang="en-US" b="1" dirty="0">
              <a:solidFill>
                <a:srgbClr val="003300"/>
              </a:solidFill>
            </a:endParaRPr>
          </a:p>
        </p:txBody>
      </p:sp>
      <p:pic>
        <p:nvPicPr>
          <p:cNvPr id="32772" name="Picture 4" descr="C:\Users\dstarbu\AppData\Local\Microsoft\Windows\Temporary Internet Files\Content.IE5\I0MY1XZH\MM900354573[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9951838">
            <a:off x="5445314" y="1711794"/>
            <a:ext cx="2201635" cy="4324640"/>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C:\Users\dstarbu\AppData\Local\Microsoft\Windows\Temporary Internet Files\Content.IE5\RW0QOHD3\MM910001145[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122283"/>
            <a:ext cx="990600" cy="1609725"/>
          </a:xfrm>
          <a:prstGeom prst="rect">
            <a:avLst/>
          </a:prstGeom>
          <a:noFill/>
          <a:extLst>
            <a:ext uri="{909E8E84-426E-40DD-AFC4-6F175D3DCCD1}">
              <a14:hiddenFill xmlns:a14="http://schemas.microsoft.com/office/drawing/2010/main">
                <a:solidFill>
                  <a:srgbClr val="FFFFFF"/>
                </a:solidFill>
              </a14:hiddenFill>
            </a:ext>
          </a:extLst>
        </p:spPr>
      </p:pic>
      <p:pic>
        <p:nvPicPr>
          <p:cNvPr id="32780" name="Picture 12" descr="C:\Users\dstarbu\AppData\Local\Microsoft\Windows\Temporary Internet Files\Content.IE5\I0MY1XZH\MC90043369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4458928"/>
            <a:ext cx="1787525" cy="184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084218"/>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Final Review</a:t>
            </a:r>
            <a:endParaRPr lang="en-US" dirty="0"/>
          </a:p>
        </p:txBody>
      </p:sp>
      <p:sp>
        <p:nvSpPr>
          <p:cNvPr id="3" name="Content Placeholder 2"/>
          <p:cNvSpPr>
            <a:spLocks noGrp="1"/>
          </p:cNvSpPr>
          <p:nvPr>
            <p:ph idx="1"/>
          </p:nvPr>
        </p:nvSpPr>
        <p:spPr>
          <a:xfrm>
            <a:off x="152400" y="1143000"/>
            <a:ext cx="8991600" cy="5715000"/>
          </a:xfrm>
        </p:spPr>
        <p:txBody>
          <a:bodyPr>
            <a:normAutofit fontScale="70000" lnSpcReduction="20000"/>
          </a:bodyPr>
          <a:lstStyle/>
          <a:p>
            <a:endParaRPr lang="en-US" b="1" dirty="0" smtClean="0">
              <a:solidFill>
                <a:srgbClr val="C00000"/>
              </a:solidFill>
            </a:endParaRPr>
          </a:p>
          <a:p>
            <a:r>
              <a:rPr lang="en-US" b="1" dirty="0" smtClean="0">
                <a:solidFill>
                  <a:srgbClr val="C00000"/>
                </a:solidFill>
              </a:rPr>
              <a:t>Make up work, test corrections due TODAY, 4:30 pm….NO EXCEPTIONS</a:t>
            </a:r>
          </a:p>
          <a:p>
            <a:r>
              <a:rPr lang="en-US" b="1" dirty="0" smtClean="0">
                <a:solidFill>
                  <a:srgbClr val="C00000"/>
                </a:solidFill>
              </a:rPr>
              <a:t>Final </a:t>
            </a:r>
            <a:r>
              <a:rPr lang="en-US" b="1" dirty="0">
                <a:solidFill>
                  <a:srgbClr val="C00000"/>
                </a:solidFill>
              </a:rPr>
              <a:t>Exams Monday (3</a:t>
            </a:r>
            <a:r>
              <a:rPr lang="en-US" b="1" dirty="0" smtClean="0">
                <a:solidFill>
                  <a:srgbClr val="C00000"/>
                </a:solidFill>
              </a:rPr>
              <a:t>), </a:t>
            </a:r>
            <a:r>
              <a:rPr lang="en-US" b="1" dirty="0">
                <a:solidFill>
                  <a:srgbClr val="C00000"/>
                </a:solidFill>
              </a:rPr>
              <a:t>Tuesday (</a:t>
            </a:r>
            <a:r>
              <a:rPr lang="en-US" b="1" dirty="0" smtClean="0">
                <a:solidFill>
                  <a:srgbClr val="C00000"/>
                </a:solidFill>
              </a:rPr>
              <a:t>5), Wednesday (6</a:t>
            </a:r>
            <a:r>
              <a:rPr lang="en-US" b="1" dirty="0">
                <a:solidFill>
                  <a:srgbClr val="C00000"/>
                </a:solidFill>
              </a:rPr>
              <a:t>)</a:t>
            </a:r>
          </a:p>
          <a:p>
            <a:r>
              <a:rPr lang="en-US" b="1" dirty="0">
                <a:solidFill>
                  <a:srgbClr val="C00000"/>
                </a:solidFill>
              </a:rPr>
              <a:t>Project Due at Final – No late projects accepted</a:t>
            </a:r>
          </a:p>
          <a:p>
            <a:r>
              <a:rPr lang="en-US" dirty="0" smtClean="0"/>
              <a:t>Solve each system, showing all work:</a:t>
            </a:r>
          </a:p>
          <a:p>
            <a:pPr marL="0" indent="0">
              <a:buNone/>
            </a:pPr>
            <a:r>
              <a:rPr lang="en-US" dirty="0" smtClean="0"/>
              <a:t>1.	</a:t>
            </a:r>
            <a:r>
              <a:rPr lang="en-US" sz="4000" b="1" dirty="0">
                <a:solidFill>
                  <a:schemeClr val="tx1">
                    <a:lumMod val="95000"/>
                    <a:lumOff val="5000"/>
                  </a:schemeClr>
                </a:solidFill>
              </a:rPr>
              <a:t>9(3x – 4) </a:t>
            </a:r>
            <a:r>
              <a:rPr lang="en-US" sz="4000" b="1" dirty="0" smtClean="0">
                <a:solidFill>
                  <a:schemeClr val="tx1">
                    <a:lumMod val="95000"/>
                    <a:lumOff val="5000"/>
                  </a:schemeClr>
                </a:solidFill>
              </a:rPr>
              <a:t>= y		2.	8x + 5y = 16</a:t>
            </a:r>
          </a:p>
          <a:p>
            <a:pPr marL="0" indent="0">
              <a:buNone/>
            </a:pPr>
            <a:r>
              <a:rPr lang="en-US" sz="4000" b="1" dirty="0">
                <a:solidFill>
                  <a:schemeClr val="tx1">
                    <a:lumMod val="95000"/>
                    <a:lumOff val="5000"/>
                  </a:schemeClr>
                </a:solidFill>
              </a:rPr>
              <a:t>	</a:t>
            </a:r>
            <a:r>
              <a:rPr lang="en-US" sz="4000" b="1" dirty="0" smtClean="0">
                <a:solidFill>
                  <a:schemeClr val="tx1">
                    <a:lumMod val="95000"/>
                    <a:lumOff val="5000"/>
                  </a:schemeClr>
                </a:solidFill>
              </a:rPr>
              <a:t>y = </a:t>
            </a:r>
            <a:r>
              <a:rPr lang="en-US" sz="4000" b="1" dirty="0">
                <a:solidFill>
                  <a:schemeClr val="tx1">
                    <a:lumMod val="95000"/>
                    <a:lumOff val="5000"/>
                  </a:schemeClr>
                </a:solidFill>
              </a:rPr>
              <a:t>7x + </a:t>
            </a:r>
            <a:r>
              <a:rPr lang="en-US" sz="4000" b="1" dirty="0" smtClean="0">
                <a:solidFill>
                  <a:schemeClr val="tx1">
                    <a:lumMod val="95000"/>
                    <a:lumOff val="5000"/>
                  </a:schemeClr>
                </a:solidFill>
              </a:rPr>
              <a:t>4				5x – 5y = 24</a:t>
            </a:r>
          </a:p>
          <a:p>
            <a:pPr marL="0" indent="0">
              <a:buNone/>
            </a:pPr>
            <a:endParaRPr lang="en-US" sz="4000" b="1" dirty="0">
              <a:solidFill>
                <a:schemeClr val="tx1">
                  <a:lumMod val="95000"/>
                  <a:lumOff val="5000"/>
                </a:schemeClr>
              </a:solidFill>
            </a:endParaRPr>
          </a:p>
          <a:p>
            <a:pPr marL="514350" indent="-514350">
              <a:buAutoNum type="arabicPeriod" startAt="3"/>
            </a:pPr>
            <a:r>
              <a:rPr lang="en-US" sz="4000" b="1" dirty="0" smtClean="0">
                <a:solidFill>
                  <a:schemeClr val="tx1">
                    <a:lumMod val="95000"/>
                    <a:lumOff val="5000"/>
                  </a:schemeClr>
                </a:solidFill>
              </a:rPr>
              <a:t>4x – 7 = y			4.	7x + 9y = 17 </a:t>
            </a:r>
          </a:p>
          <a:p>
            <a:pPr marL="0" indent="0">
              <a:buNone/>
            </a:pPr>
            <a:r>
              <a:rPr lang="en-US" sz="4000" b="1" dirty="0" smtClean="0">
                <a:solidFill>
                  <a:schemeClr val="tx1">
                    <a:lumMod val="95000"/>
                    <a:lumOff val="5000"/>
                  </a:schemeClr>
                </a:solidFill>
              </a:rPr>
              <a:t>     7x – 2y = 17				2x + 6y = -2</a:t>
            </a:r>
          </a:p>
          <a:p>
            <a:pPr marL="0" indent="0">
              <a:buNone/>
            </a:pPr>
            <a:endParaRPr lang="en-US" sz="4000" b="1" dirty="0" smtClean="0">
              <a:solidFill>
                <a:schemeClr val="tx1">
                  <a:lumMod val="95000"/>
                  <a:lumOff val="5000"/>
                </a:schemeClr>
              </a:solidFill>
            </a:endParaRPr>
          </a:p>
          <a:p>
            <a:pPr marL="0" indent="0">
              <a:buNone/>
            </a:pPr>
            <a:r>
              <a:rPr lang="en-US" sz="4000" b="1" dirty="0" smtClean="0">
                <a:solidFill>
                  <a:schemeClr val="tx1">
                    <a:lumMod val="95000"/>
                    <a:lumOff val="5000"/>
                  </a:schemeClr>
                </a:solidFill>
              </a:rPr>
              <a:t>5.	Sophie and Stella are collecting money for the Red Cross. Stella has $40 and plans to collect $8 each day. Sophie has $84 and will collect $2.50 each day. When will they have $200? When will they have the same </a:t>
            </a:r>
            <a:r>
              <a:rPr lang="en-US" sz="4000" b="1" dirty="0">
                <a:solidFill>
                  <a:schemeClr val="tx1">
                    <a:lumMod val="95000"/>
                    <a:lumOff val="5000"/>
                  </a:schemeClr>
                </a:solidFill>
              </a:rPr>
              <a:t>a</a:t>
            </a:r>
            <a:r>
              <a:rPr lang="en-US" sz="4000" b="1" dirty="0" smtClean="0">
                <a:solidFill>
                  <a:schemeClr val="tx1">
                    <a:lumMod val="95000"/>
                    <a:lumOff val="5000"/>
                  </a:schemeClr>
                </a:solidFill>
              </a:rPr>
              <a:t>mount?</a:t>
            </a:r>
          </a:p>
          <a:p>
            <a:pPr marL="0" indent="0">
              <a:buNone/>
            </a:pPr>
            <a:endParaRPr lang="en-US" b="1" dirty="0" smtClean="0">
              <a:solidFill>
                <a:schemeClr val="tx1">
                  <a:lumMod val="95000"/>
                  <a:lumOff val="5000"/>
                </a:schemeClr>
              </a:solidFill>
            </a:endParaRPr>
          </a:p>
          <a:p>
            <a:pPr marL="0" indent="0">
              <a:buNone/>
            </a:pPr>
            <a:endParaRPr lang="en-US" b="1" dirty="0">
              <a:solidFill>
                <a:schemeClr val="tx1">
                  <a:lumMod val="95000"/>
                  <a:lumOff val="5000"/>
                </a:schemeClr>
              </a:solidFill>
            </a:endParaRPr>
          </a:p>
        </p:txBody>
      </p:sp>
    </p:spTree>
    <p:extLst>
      <p:ext uri="{BB962C8B-B14F-4D97-AF65-F5344CB8AC3E}">
        <p14:creationId xmlns:p14="http://schemas.microsoft.com/office/powerpoint/2010/main" val="89490586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Simplify using the </a:t>
            </a:r>
            <a:br>
              <a:rPr lang="en-US" dirty="0" smtClean="0"/>
            </a:br>
            <a:r>
              <a:rPr lang="en-US" dirty="0" smtClean="0"/>
              <a:t>RULES of EXPONENTS</a:t>
            </a:r>
            <a:endParaRPr lang="en-US" dirty="0"/>
          </a:p>
        </p:txBody>
      </p:sp>
      <p:sp>
        <p:nvSpPr>
          <p:cNvPr id="3" name="Content Placeholder 2"/>
          <p:cNvSpPr>
            <a:spLocks noGrp="1"/>
          </p:cNvSpPr>
          <p:nvPr>
            <p:ph idx="1"/>
          </p:nvPr>
        </p:nvSpPr>
        <p:spPr>
          <a:xfrm>
            <a:off x="304800" y="1524000"/>
            <a:ext cx="8458200" cy="5312229"/>
          </a:xfrm>
        </p:spPr>
        <p:txBody>
          <a:bodyPr>
            <a:normAutofit fontScale="70000" lnSpcReduction="20000"/>
          </a:bodyPr>
          <a:lstStyle/>
          <a:p>
            <a:r>
              <a:rPr lang="en-US" b="1" dirty="0">
                <a:solidFill>
                  <a:srgbClr val="C00000"/>
                </a:solidFill>
              </a:rPr>
              <a:t>Final Exams Monday (3</a:t>
            </a:r>
            <a:r>
              <a:rPr lang="en-US" b="1" dirty="0" smtClean="0">
                <a:solidFill>
                  <a:srgbClr val="C00000"/>
                </a:solidFill>
              </a:rPr>
              <a:t>) </a:t>
            </a:r>
            <a:r>
              <a:rPr lang="en-US" b="1" dirty="0">
                <a:solidFill>
                  <a:srgbClr val="C00000"/>
                </a:solidFill>
              </a:rPr>
              <a:t>Tuesday (</a:t>
            </a:r>
            <a:r>
              <a:rPr lang="en-US" b="1" dirty="0" smtClean="0">
                <a:solidFill>
                  <a:srgbClr val="C00000"/>
                </a:solidFill>
              </a:rPr>
              <a:t>5) Wednesday 6</a:t>
            </a:r>
            <a:r>
              <a:rPr lang="en-US" b="1" dirty="0">
                <a:solidFill>
                  <a:srgbClr val="C00000"/>
                </a:solidFill>
              </a:rPr>
              <a:t>)</a:t>
            </a:r>
          </a:p>
          <a:p>
            <a:r>
              <a:rPr lang="en-US" b="1" dirty="0">
                <a:solidFill>
                  <a:srgbClr val="C00000"/>
                </a:solidFill>
              </a:rPr>
              <a:t>Project Due at Final – No late projects accepted</a:t>
            </a:r>
          </a:p>
          <a:p>
            <a:pPr marL="0" indent="0">
              <a:buNone/>
            </a:pPr>
            <a:endParaRPr lang="en-US" dirty="0" smtClean="0"/>
          </a:p>
          <a:p>
            <a:pPr marL="0" indent="0">
              <a:buNone/>
            </a:pPr>
            <a:r>
              <a:rPr lang="en-US" dirty="0" smtClean="0"/>
              <a:t>1.				2.</a:t>
            </a:r>
          </a:p>
          <a:p>
            <a:pPr marL="0" indent="0">
              <a:buNone/>
            </a:pPr>
            <a:endParaRPr lang="en-US" dirty="0" smtClean="0"/>
          </a:p>
          <a:p>
            <a:pPr marL="0" indent="0">
              <a:buNone/>
            </a:pPr>
            <a:endParaRPr lang="en-US" dirty="0" smtClean="0"/>
          </a:p>
          <a:p>
            <a:pPr marL="0" indent="0">
              <a:buNone/>
            </a:pPr>
            <a:endParaRPr lang="en-US" dirty="0" smtClean="0"/>
          </a:p>
          <a:p>
            <a:pPr marL="0" indent="0">
              <a:buNone/>
            </a:pPr>
            <a:r>
              <a:rPr lang="en-US" dirty="0" smtClean="0"/>
              <a:t>3.				4.</a:t>
            </a:r>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smtClean="0"/>
              <a:t>5.				6.</a:t>
            </a:r>
          </a:p>
          <a:p>
            <a:pPr marL="0" indent="0">
              <a:buNone/>
            </a:pPr>
            <a:r>
              <a:rPr lang="en-US" dirty="0" smtClean="0"/>
              <a:t>	</a:t>
            </a:r>
            <a:endParaRPr lang="en-US" dirty="0"/>
          </a:p>
          <a:p>
            <a:pPr marL="0" indent="0">
              <a:buNone/>
            </a:pPr>
            <a:endParaRPr lang="en-US" dirty="0" smtClean="0"/>
          </a:p>
          <a:p>
            <a:pPr marL="0" indent="0">
              <a:buNone/>
            </a:pPr>
            <a:r>
              <a:rPr lang="en-US" dirty="0" smtClean="0"/>
              <a:t>7.	</a:t>
            </a:r>
            <a:r>
              <a:rPr lang="en-US" dirty="0" smtClean="0"/>
              <a:t>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899045553"/>
              </p:ext>
            </p:extLst>
          </p:nvPr>
        </p:nvGraphicFramePr>
        <p:xfrm>
          <a:off x="1143000" y="2438400"/>
          <a:ext cx="1583267" cy="647700"/>
        </p:xfrm>
        <a:graphic>
          <a:graphicData uri="http://schemas.openxmlformats.org/presentationml/2006/ole">
            <mc:AlternateContent xmlns:mc="http://schemas.openxmlformats.org/markup-compatibility/2006">
              <mc:Choice xmlns:v="urn:schemas-microsoft-com:vml" Requires="v">
                <p:oleObj spid="_x0000_s32800" name="Equation" r:id="rId3" imgW="558720" imgH="228600" progId="Equation.DSMT4">
                  <p:embed/>
                </p:oleObj>
              </mc:Choice>
              <mc:Fallback>
                <p:oleObj name="Equation" r:id="rId3" imgW="558720" imgH="228600" progId="Equation.DSMT4">
                  <p:embed/>
                  <p:pic>
                    <p:nvPicPr>
                      <p:cNvPr id="0" name=""/>
                      <p:cNvPicPr/>
                      <p:nvPr/>
                    </p:nvPicPr>
                    <p:blipFill>
                      <a:blip r:embed="rId4"/>
                      <a:stretch>
                        <a:fillRect/>
                      </a:stretch>
                    </p:blipFill>
                    <p:spPr>
                      <a:xfrm>
                        <a:off x="1143000" y="2438400"/>
                        <a:ext cx="1583267" cy="6477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459130147"/>
              </p:ext>
            </p:extLst>
          </p:nvPr>
        </p:nvGraphicFramePr>
        <p:xfrm>
          <a:off x="4724400" y="2133600"/>
          <a:ext cx="1390650" cy="1248019"/>
        </p:xfrm>
        <a:graphic>
          <a:graphicData uri="http://schemas.openxmlformats.org/presentationml/2006/ole">
            <mc:AlternateContent xmlns:mc="http://schemas.openxmlformats.org/markup-compatibility/2006">
              <mc:Choice xmlns:v="urn:schemas-microsoft-com:vml" Requires="v">
                <p:oleObj spid="_x0000_s32801" name="Equation" r:id="rId5" imgW="495000" imgH="444240" progId="Equation.DSMT4">
                  <p:embed/>
                </p:oleObj>
              </mc:Choice>
              <mc:Fallback>
                <p:oleObj name="Equation" r:id="rId5" imgW="495000" imgH="444240" progId="Equation.DSMT4">
                  <p:embed/>
                  <p:pic>
                    <p:nvPicPr>
                      <p:cNvPr id="0" name=""/>
                      <p:cNvPicPr/>
                      <p:nvPr/>
                    </p:nvPicPr>
                    <p:blipFill>
                      <a:blip r:embed="rId6"/>
                      <a:stretch>
                        <a:fillRect/>
                      </a:stretch>
                    </p:blipFill>
                    <p:spPr>
                      <a:xfrm>
                        <a:off x="4724400" y="2133600"/>
                        <a:ext cx="1390650" cy="1248019"/>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64701943"/>
              </p:ext>
            </p:extLst>
          </p:nvPr>
        </p:nvGraphicFramePr>
        <p:xfrm>
          <a:off x="1143000" y="3505200"/>
          <a:ext cx="1162050" cy="1042865"/>
        </p:xfrm>
        <a:graphic>
          <a:graphicData uri="http://schemas.openxmlformats.org/presentationml/2006/ole">
            <mc:AlternateContent xmlns:mc="http://schemas.openxmlformats.org/markup-compatibility/2006">
              <mc:Choice xmlns:v="urn:schemas-microsoft-com:vml" Requires="v">
                <p:oleObj spid="_x0000_s32802" name="Equation" r:id="rId7" imgW="495000" imgH="444240" progId="Equation.DSMT4">
                  <p:embed/>
                </p:oleObj>
              </mc:Choice>
              <mc:Fallback>
                <p:oleObj name="Equation" r:id="rId7" imgW="495000" imgH="444240" progId="Equation.DSMT4">
                  <p:embed/>
                  <p:pic>
                    <p:nvPicPr>
                      <p:cNvPr id="0" name=""/>
                      <p:cNvPicPr/>
                      <p:nvPr/>
                    </p:nvPicPr>
                    <p:blipFill>
                      <a:blip r:embed="rId8"/>
                      <a:stretch>
                        <a:fillRect/>
                      </a:stretch>
                    </p:blipFill>
                    <p:spPr>
                      <a:xfrm>
                        <a:off x="1143000" y="3505200"/>
                        <a:ext cx="1162050" cy="104286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02887567"/>
              </p:ext>
            </p:extLst>
          </p:nvPr>
        </p:nvGraphicFramePr>
        <p:xfrm>
          <a:off x="4724400" y="3810000"/>
          <a:ext cx="1514928" cy="1060450"/>
        </p:xfrm>
        <a:graphic>
          <a:graphicData uri="http://schemas.openxmlformats.org/presentationml/2006/ole">
            <mc:AlternateContent xmlns:mc="http://schemas.openxmlformats.org/markup-compatibility/2006">
              <mc:Choice xmlns:v="urn:schemas-microsoft-com:vml" Requires="v">
                <p:oleObj spid="_x0000_s32803" name="Equation" r:id="rId9" imgW="634680" imgH="444240" progId="Equation.DSMT4">
                  <p:embed/>
                </p:oleObj>
              </mc:Choice>
              <mc:Fallback>
                <p:oleObj name="Equation" r:id="rId9" imgW="634680" imgH="444240" progId="Equation.DSMT4">
                  <p:embed/>
                  <p:pic>
                    <p:nvPicPr>
                      <p:cNvPr id="0" name=""/>
                      <p:cNvPicPr/>
                      <p:nvPr/>
                    </p:nvPicPr>
                    <p:blipFill>
                      <a:blip r:embed="rId10"/>
                      <a:stretch>
                        <a:fillRect/>
                      </a:stretch>
                    </p:blipFill>
                    <p:spPr>
                      <a:xfrm>
                        <a:off x="4724400" y="3810000"/>
                        <a:ext cx="1514928" cy="10604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257596842"/>
              </p:ext>
            </p:extLst>
          </p:nvPr>
        </p:nvGraphicFramePr>
        <p:xfrm>
          <a:off x="1143000" y="5029200"/>
          <a:ext cx="1492250" cy="949614"/>
        </p:xfrm>
        <a:graphic>
          <a:graphicData uri="http://schemas.openxmlformats.org/presentationml/2006/ole">
            <mc:AlternateContent xmlns:mc="http://schemas.openxmlformats.org/markup-compatibility/2006">
              <mc:Choice xmlns:v="urn:schemas-microsoft-com:vml" Requires="v">
                <p:oleObj spid="_x0000_s32804" name="Equation" r:id="rId11" imgW="698400" imgH="444240" progId="Equation.DSMT4">
                  <p:embed/>
                </p:oleObj>
              </mc:Choice>
              <mc:Fallback>
                <p:oleObj name="Equation" r:id="rId11" imgW="698400" imgH="444240" progId="Equation.DSMT4">
                  <p:embed/>
                  <p:pic>
                    <p:nvPicPr>
                      <p:cNvPr id="0" name=""/>
                      <p:cNvPicPr/>
                      <p:nvPr/>
                    </p:nvPicPr>
                    <p:blipFill>
                      <a:blip r:embed="rId12"/>
                      <a:stretch>
                        <a:fillRect/>
                      </a:stretch>
                    </p:blipFill>
                    <p:spPr>
                      <a:xfrm>
                        <a:off x="1143000" y="5029200"/>
                        <a:ext cx="1492250" cy="949614"/>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729364757"/>
              </p:ext>
            </p:extLst>
          </p:nvPr>
        </p:nvGraphicFramePr>
        <p:xfrm>
          <a:off x="4572000" y="5105400"/>
          <a:ext cx="1930400" cy="723900"/>
        </p:xfrm>
        <a:graphic>
          <a:graphicData uri="http://schemas.openxmlformats.org/presentationml/2006/ole">
            <mc:AlternateContent xmlns:mc="http://schemas.openxmlformats.org/markup-compatibility/2006">
              <mc:Choice xmlns:v="urn:schemas-microsoft-com:vml" Requires="v">
                <p:oleObj spid="_x0000_s32805" name="Equation" r:id="rId13" imgW="609480" imgH="228600" progId="Equation.DSMT4">
                  <p:embed/>
                </p:oleObj>
              </mc:Choice>
              <mc:Fallback>
                <p:oleObj name="Equation" r:id="rId13" imgW="609480" imgH="228600" progId="Equation.DSMT4">
                  <p:embed/>
                  <p:pic>
                    <p:nvPicPr>
                      <p:cNvPr id="0" name=""/>
                      <p:cNvPicPr/>
                      <p:nvPr/>
                    </p:nvPicPr>
                    <p:blipFill>
                      <a:blip r:embed="rId14"/>
                      <a:stretch>
                        <a:fillRect/>
                      </a:stretch>
                    </p:blipFill>
                    <p:spPr>
                      <a:xfrm>
                        <a:off x="4572000" y="5105400"/>
                        <a:ext cx="1930400" cy="7239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40637501"/>
              </p:ext>
            </p:extLst>
          </p:nvPr>
        </p:nvGraphicFramePr>
        <p:xfrm>
          <a:off x="914400" y="6096000"/>
          <a:ext cx="3526367" cy="647700"/>
        </p:xfrm>
        <a:graphic>
          <a:graphicData uri="http://schemas.openxmlformats.org/presentationml/2006/ole">
            <mc:AlternateContent xmlns:mc="http://schemas.openxmlformats.org/markup-compatibility/2006">
              <mc:Choice xmlns:v="urn:schemas-microsoft-com:vml" Requires="v">
                <p:oleObj spid="_x0000_s32806" name="Equation" r:id="rId15" imgW="1244520" imgH="228600" progId="Equation.DSMT4">
                  <p:embed/>
                </p:oleObj>
              </mc:Choice>
              <mc:Fallback>
                <p:oleObj name="Equation" r:id="rId15" imgW="1244520" imgH="228600" progId="Equation.DSMT4">
                  <p:embed/>
                  <p:pic>
                    <p:nvPicPr>
                      <p:cNvPr id="0" name=""/>
                      <p:cNvPicPr/>
                      <p:nvPr/>
                    </p:nvPicPr>
                    <p:blipFill>
                      <a:blip r:embed="rId16"/>
                      <a:stretch>
                        <a:fillRect/>
                      </a:stretch>
                    </p:blipFill>
                    <p:spPr>
                      <a:xfrm>
                        <a:off x="914400" y="6096000"/>
                        <a:ext cx="3526367" cy="647700"/>
                      </a:xfrm>
                      <a:prstGeom prst="rect">
                        <a:avLst/>
                      </a:prstGeom>
                    </p:spPr>
                  </p:pic>
                </p:oleObj>
              </mc:Fallback>
            </mc:AlternateContent>
          </a:graphicData>
        </a:graphic>
      </p:graphicFrame>
    </p:spTree>
    <p:extLst>
      <p:ext uri="{BB962C8B-B14F-4D97-AF65-F5344CB8AC3E}">
        <p14:creationId xmlns:p14="http://schemas.microsoft.com/office/powerpoint/2010/main" val="1013561349"/>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3300"/>
                </a:solidFill>
              </a:rPr>
              <a:t>Exponential GROWTH/DECAY</a:t>
            </a:r>
            <a:endParaRPr lang="en-US" b="1" dirty="0">
              <a:solidFill>
                <a:srgbClr val="003300"/>
              </a:solidFill>
            </a:endParaRPr>
          </a:p>
        </p:txBody>
      </p:sp>
      <p:sp>
        <p:nvSpPr>
          <p:cNvPr id="3" name="Content Placeholder 2"/>
          <p:cNvSpPr>
            <a:spLocks noGrp="1"/>
          </p:cNvSpPr>
          <p:nvPr>
            <p:ph sz="quarter" idx="1"/>
          </p:nvPr>
        </p:nvSpPr>
        <p:spPr>
          <a:xfrm>
            <a:off x="228600" y="1295400"/>
            <a:ext cx="8686800" cy="5178552"/>
          </a:xfrm>
        </p:spPr>
        <p:txBody>
          <a:bodyPr>
            <a:normAutofit lnSpcReduction="10000"/>
          </a:bodyPr>
          <a:lstStyle/>
          <a:p>
            <a:r>
              <a:rPr lang="en-US" b="1" dirty="0" smtClean="0">
                <a:solidFill>
                  <a:schemeClr val="accent2">
                    <a:lumMod val="50000"/>
                  </a:schemeClr>
                </a:solidFill>
              </a:rPr>
              <a:t>Write an EXPONENTIAL function for each situation:</a:t>
            </a:r>
            <a:endParaRPr lang="en-US" b="1" dirty="0">
              <a:solidFill>
                <a:schemeClr val="tx2">
                  <a:lumMod val="50000"/>
                </a:schemeClr>
              </a:solidFill>
            </a:endParaRPr>
          </a:p>
          <a:p>
            <a:pPr marL="461963" indent="-461963">
              <a:buAutoNum type="arabicPeriod"/>
            </a:pPr>
            <a:r>
              <a:rPr lang="en-US" b="1" dirty="0">
                <a:solidFill>
                  <a:schemeClr val="bg2">
                    <a:lumMod val="10000"/>
                  </a:schemeClr>
                </a:solidFill>
              </a:rPr>
              <a:t>Stella invested $2000 in a Certificate of </a:t>
            </a:r>
            <a:r>
              <a:rPr lang="en-US" b="1" dirty="0" smtClean="0">
                <a:solidFill>
                  <a:schemeClr val="bg2">
                    <a:lumMod val="10000"/>
                  </a:schemeClr>
                </a:solidFill>
              </a:rPr>
              <a:t>Deposit </a:t>
            </a:r>
            <a:r>
              <a:rPr lang="en-US" b="1" dirty="0">
                <a:solidFill>
                  <a:schemeClr val="bg2">
                    <a:lumMod val="10000"/>
                  </a:schemeClr>
                </a:solidFill>
              </a:rPr>
              <a:t>(CD) that pays </a:t>
            </a:r>
            <a:r>
              <a:rPr lang="en-US" b="1" dirty="0" smtClean="0">
                <a:solidFill>
                  <a:schemeClr val="bg2">
                    <a:lumMod val="10000"/>
                  </a:schemeClr>
                </a:solidFill>
              </a:rPr>
              <a:t>3%, </a:t>
            </a:r>
            <a:r>
              <a:rPr lang="en-US" b="1" dirty="0">
                <a:solidFill>
                  <a:schemeClr val="bg2">
                    <a:lumMod val="10000"/>
                  </a:schemeClr>
                </a:solidFill>
              </a:rPr>
              <a:t>compounded </a:t>
            </a:r>
            <a:r>
              <a:rPr lang="en-US" b="1" dirty="0" smtClean="0">
                <a:solidFill>
                  <a:schemeClr val="bg2">
                    <a:lumMod val="10000"/>
                  </a:schemeClr>
                </a:solidFill>
              </a:rPr>
              <a:t>ANNUALY.</a:t>
            </a:r>
            <a:endParaRPr lang="en-US" b="1" dirty="0">
              <a:solidFill>
                <a:schemeClr val="bg2">
                  <a:lumMod val="10000"/>
                </a:schemeClr>
              </a:solidFill>
            </a:endParaRPr>
          </a:p>
          <a:p>
            <a:pPr marL="514350" indent="-514350">
              <a:buAutoNum type="arabicPeriod"/>
            </a:pPr>
            <a:r>
              <a:rPr lang="en-US" b="1" dirty="0">
                <a:solidFill>
                  <a:schemeClr val="bg2">
                    <a:lumMod val="10000"/>
                  </a:schemeClr>
                </a:solidFill>
              </a:rPr>
              <a:t>A population of </a:t>
            </a:r>
            <a:r>
              <a:rPr lang="en-US" b="1" dirty="0" smtClean="0">
                <a:solidFill>
                  <a:schemeClr val="bg2">
                    <a:lumMod val="10000"/>
                  </a:schemeClr>
                </a:solidFill>
              </a:rPr>
              <a:t>1220 </a:t>
            </a:r>
            <a:r>
              <a:rPr lang="en-US" b="1" dirty="0">
                <a:solidFill>
                  <a:schemeClr val="bg2">
                    <a:lumMod val="10000"/>
                  </a:schemeClr>
                </a:solidFill>
              </a:rPr>
              <a:t>hummingbirds is decreasing by </a:t>
            </a:r>
            <a:r>
              <a:rPr lang="en-US" b="1" dirty="0" smtClean="0">
                <a:solidFill>
                  <a:schemeClr val="bg2">
                    <a:lumMod val="10000"/>
                  </a:schemeClr>
                </a:solidFill>
              </a:rPr>
              <a:t>13% </a:t>
            </a:r>
            <a:r>
              <a:rPr lang="en-US" b="1" dirty="0">
                <a:solidFill>
                  <a:schemeClr val="bg2">
                    <a:lumMod val="10000"/>
                  </a:schemeClr>
                </a:solidFill>
              </a:rPr>
              <a:t>every year</a:t>
            </a:r>
            <a:r>
              <a:rPr lang="en-US" b="1" dirty="0" smtClean="0">
                <a:solidFill>
                  <a:schemeClr val="bg2">
                    <a:lumMod val="10000"/>
                  </a:schemeClr>
                </a:solidFill>
              </a:rPr>
              <a:t>.</a:t>
            </a:r>
          </a:p>
          <a:p>
            <a:pPr marL="0" indent="0">
              <a:buNone/>
            </a:pPr>
            <a:endParaRPr lang="en-US" b="1" dirty="0">
              <a:solidFill>
                <a:schemeClr val="bg2">
                  <a:lumMod val="10000"/>
                </a:schemeClr>
              </a:solidFill>
            </a:endParaRPr>
          </a:p>
          <a:p>
            <a:pPr marL="0" indent="0">
              <a:buNone/>
            </a:pPr>
            <a:r>
              <a:rPr lang="en-US" b="1" dirty="0" smtClean="0">
                <a:solidFill>
                  <a:schemeClr val="bg2">
                    <a:lumMod val="10000"/>
                  </a:schemeClr>
                </a:solidFill>
              </a:rPr>
              <a:t>Write an EQUATION for each Situation</a:t>
            </a:r>
          </a:p>
          <a:p>
            <a:pPr marL="0" indent="0">
              <a:buNone/>
            </a:pPr>
            <a:r>
              <a:rPr lang="en-US" b="1" dirty="0" smtClean="0">
                <a:solidFill>
                  <a:schemeClr val="bg2">
                    <a:lumMod val="10000"/>
                  </a:schemeClr>
                </a:solidFill>
              </a:rPr>
              <a:t>Value, Number in 8 years</a:t>
            </a:r>
          </a:p>
          <a:p>
            <a:pPr marL="0" indent="0">
              <a:buNone/>
            </a:pPr>
            <a:r>
              <a:rPr lang="en-US" b="1" dirty="0" smtClean="0">
                <a:solidFill>
                  <a:schemeClr val="bg2">
                    <a:lumMod val="10000"/>
                  </a:schemeClr>
                </a:solidFill>
              </a:rPr>
              <a:t>Double (Half) Time</a:t>
            </a:r>
            <a:endParaRPr lang="en-US" b="1" dirty="0">
              <a:solidFill>
                <a:schemeClr val="bg2">
                  <a:lumMod val="10000"/>
                </a:schemeClr>
              </a:solidFill>
            </a:endParaRPr>
          </a:p>
        </p:txBody>
      </p:sp>
      <p:pic>
        <p:nvPicPr>
          <p:cNvPr id="72706" name="Picture 2" descr="C:\Users\dstarbu\AppData\Local\Microsoft\Windows\Temporary Internet Files\Content.IE5\WTZ3S8M0\MC90003048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905573" flipH="1">
            <a:off x="7391400" y="3276600"/>
            <a:ext cx="1518526"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471095"/>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295400"/>
            <a:ext cx="8915400" cy="5334000"/>
          </a:xfrm>
        </p:spPr>
        <p:txBody>
          <a:bodyPr>
            <a:normAutofit/>
          </a:bodyPr>
          <a:lstStyle/>
          <a:p>
            <a:r>
              <a:rPr lang="en-US" b="1" dirty="0" smtClean="0">
                <a:solidFill>
                  <a:srgbClr val="C00000"/>
                </a:solidFill>
              </a:rPr>
              <a:t>Final Exams Monday (3) and Tuesday (5,6)</a:t>
            </a:r>
          </a:p>
          <a:p>
            <a:r>
              <a:rPr lang="en-US" b="1" dirty="0" smtClean="0">
                <a:solidFill>
                  <a:srgbClr val="C00000"/>
                </a:solidFill>
              </a:rPr>
              <a:t>Project Due at Final – No late projects accepted</a:t>
            </a:r>
          </a:p>
          <a:p>
            <a:r>
              <a:rPr lang="en-US" b="1" dirty="0" smtClean="0"/>
              <a:t>Give the PARENT function and Describe the Translation and Transformation for each function:</a:t>
            </a:r>
          </a:p>
          <a:p>
            <a:r>
              <a:rPr lang="en-US" b="1" dirty="0" smtClean="0"/>
              <a:t>f(x) = -.25|x – 5| + 6  	g(x) = 5(x + 3)</a:t>
            </a:r>
            <a:r>
              <a:rPr lang="en-US" b="1" baseline="30000" dirty="0" smtClean="0"/>
              <a:t>2</a:t>
            </a:r>
            <a:r>
              <a:rPr lang="en-US" b="1" dirty="0" smtClean="0"/>
              <a:t> – 7</a:t>
            </a:r>
          </a:p>
          <a:p>
            <a:r>
              <a:rPr lang="en-US" b="1" dirty="0" smtClean="0"/>
              <a:t>Find f(-6)			Find g(-12)</a:t>
            </a:r>
          </a:p>
          <a:p>
            <a:pPr marL="0" indent="0">
              <a:buNone/>
            </a:pPr>
            <a:r>
              <a:rPr lang="en-US" b="1" dirty="0" smtClean="0"/>
              <a:t> 					Find ‘x’ when g(x) = 313</a:t>
            </a:r>
          </a:p>
          <a:p>
            <a:pPr marL="0" indent="0">
              <a:buNone/>
            </a:pPr>
            <a:r>
              <a:rPr lang="en-US" b="1" dirty="0" smtClean="0"/>
              <a:t>Solve for the ROOTS and the VERTEX:</a:t>
            </a:r>
          </a:p>
          <a:p>
            <a:pPr marL="0" indent="0" algn="ctr">
              <a:buNone/>
            </a:pPr>
            <a:r>
              <a:rPr lang="en-US" b="1" dirty="0" smtClean="0"/>
              <a:t>f(x) = x</a:t>
            </a:r>
            <a:r>
              <a:rPr lang="en-US" b="1" baseline="30000" dirty="0" smtClean="0"/>
              <a:t>2</a:t>
            </a:r>
            <a:r>
              <a:rPr lang="en-US" b="1" dirty="0" smtClean="0"/>
              <a:t> – 19x + 60</a:t>
            </a:r>
            <a:endParaRPr lang="en-US" b="1" dirty="0"/>
          </a:p>
        </p:txBody>
      </p:sp>
    </p:spTree>
    <p:extLst>
      <p:ext uri="{BB962C8B-B14F-4D97-AF65-F5344CB8AC3E}">
        <p14:creationId xmlns:p14="http://schemas.microsoft.com/office/powerpoint/2010/main" val="268652550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sz="2400" dirty="0" smtClean="0"/>
              <a:t>A flare is launched from a 30 foot deck of a cruise ship. The height of the flare is calculated using the function:</a:t>
            </a:r>
          </a:p>
          <a:p>
            <a:endParaRPr lang="en-US" sz="2400" dirty="0"/>
          </a:p>
          <a:p>
            <a:endParaRPr lang="en-US" sz="2400" dirty="0" smtClean="0"/>
          </a:p>
          <a:p>
            <a:pPr marL="0" indent="0">
              <a:buNone/>
            </a:pPr>
            <a:r>
              <a:rPr lang="en-US" sz="2400" dirty="0" smtClean="0"/>
              <a:t>Where ‘t’ is the time in SECONDS and h(t) = the height of the flare in feet. </a:t>
            </a:r>
          </a:p>
          <a:p>
            <a:pPr marL="457200" indent="-457200">
              <a:buAutoNum type="arabicPeriod"/>
            </a:pPr>
            <a:r>
              <a:rPr lang="en-US" sz="2400" dirty="0" smtClean="0"/>
              <a:t>When is the flare at its MAX height?</a:t>
            </a:r>
          </a:p>
          <a:p>
            <a:pPr marL="457200" indent="-457200">
              <a:buAutoNum type="arabicPeriod"/>
            </a:pPr>
            <a:r>
              <a:rPr lang="en-US" sz="2400" dirty="0" smtClean="0"/>
              <a:t>When does the flare hit the </a:t>
            </a:r>
            <a:r>
              <a:rPr lang="en-US" sz="2400" smtClean="0"/>
              <a:t>water surface?</a:t>
            </a:r>
            <a:endParaRPr lang="en-US" sz="2400" dirty="0" smtClean="0"/>
          </a:p>
          <a:p>
            <a:pPr marL="0" indent="0">
              <a:buNone/>
            </a:pPr>
            <a:endParaRPr lang="en-US"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333596605"/>
              </p:ext>
            </p:extLst>
          </p:nvPr>
        </p:nvGraphicFramePr>
        <p:xfrm>
          <a:off x="1524000" y="2438400"/>
          <a:ext cx="5200650" cy="800100"/>
        </p:xfrm>
        <a:graphic>
          <a:graphicData uri="http://schemas.openxmlformats.org/presentationml/2006/ole">
            <mc:AlternateContent xmlns:mc="http://schemas.openxmlformats.org/markup-compatibility/2006">
              <mc:Choice xmlns:v="urn:schemas-microsoft-com:vml" Requires="v">
                <p:oleObj spid="_x0000_s33798" name="Equation" r:id="rId3" imgW="1485720" imgH="228600" progId="Equation.DSMT4">
                  <p:embed/>
                </p:oleObj>
              </mc:Choice>
              <mc:Fallback>
                <p:oleObj name="Equation" r:id="rId3" imgW="1485720" imgH="228600" progId="Equation.DSMT4">
                  <p:embed/>
                  <p:pic>
                    <p:nvPicPr>
                      <p:cNvPr id="0" name=""/>
                      <p:cNvPicPr/>
                      <p:nvPr/>
                    </p:nvPicPr>
                    <p:blipFill>
                      <a:blip r:embed="rId4"/>
                      <a:stretch>
                        <a:fillRect/>
                      </a:stretch>
                    </p:blipFill>
                    <p:spPr>
                      <a:xfrm>
                        <a:off x="1524000" y="2438400"/>
                        <a:ext cx="5200650" cy="800100"/>
                      </a:xfrm>
                      <a:prstGeom prst="rect">
                        <a:avLst/>
                      </a:prstGeom>
                    </p:spPr>
                  </p:pic>
                </p:oleObj>
              </mc:Fallback>
            </mc:AlternateContent>
          </a:graphicData>
        </a:graphic>
      </p:graphicFrame>
      <p:pic>
        <p:nvPicPr>
          <p:cNvPr id="27650" name="Picture 2" descr="C:\Users\dstarbu\AppData\Local\Microsoft\Windows\Temporary Internet Files\Content.IE5\0RCYRTRQ\MC900334622[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1400" y="5334000"/>
            <a:ext cx="1851660" cy="1318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7718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The Daily Course Learning Objective</a:t>
            </a:r>
            <a:endParaRPr lang="en-US" dirty="0"/>
          </a:p>
        </p:txBody>
      </p:sp>
      <p:sp>
        <p:nvSpPr>
          <p:cNvPr id="3" name="Content Placeholder 2"/>
          <p:cNvSpPr>
            <a:spLocks noGrp="1"/>
          </p:cNvSpPr>
          <p:nvPr>
            <p:ph idx="1"/>
          </p:nvPr>
        </p:nvSpPr>
        <p:spPr/>
        <p:txBody>
          <a:bodyPr/>
          <a:lstStyle/>
          <a:p>
            <a:r>
              <a:rPr lang="en-US" dirty="0" smtClean="0"/>
              <a:t>The daily objective and assignments should be written in the CLASSWORK section of your </a:t>
            </a:r>
          </a:p>
          <a:p>
            <a:pPr marL="0" indent="0">
              <a:buNone/>
            </a:pPr>
            <a:r>
              <a:rPr lang="en-US" dirty="0" smtClean="0"/>
              <a:t>    3-ring binder every day. </a:t>
            </a:r>
          </a:p>
          <a:p>
            <a:r>
              <a:rPr lang="en-US" dirty="0" smtClean="0"/>
              <a:t>You will find the daily objective for your class on the daily Power Point.</a:t>
            </a:r>
            <a:endParaRPr lang="en-US" dirty="0"/>
          </a:p>
        </p:txBody>
      </p:sp>
      <p:pic>
        <p:nvPicPr>
          <p:cNvPr id="18434" name="Picture 2" descr="C:\Users\dstarbu\AppData\Local\Microsoft\Windows\Temporary Internet Files\Content.IE5\2PUEW0UN\MC90037087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4572000"/>
            <a:ext cx="1805940" cy="1658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3152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7467600" cy="563562"/>
          </a:xfrm>
        </p:spPr>
        <p:txBody>
          <a:bodyPr>
            <a:normAutofit fontScale="90000"/>
          </a:bodyPr>
          <a:lstStyle/>
          <a:p>
            <a:pPr algn="ctr"/>
            <a:r>
              <a:rPr lang="en-US" dirty="0" smtClean="0"/>
              <a:t>How to set up your assignment heading…</a:t>
            </a:r>
            <a:br>
              <a:rPr lang="en-US" dirty="0" smtClean="0"/>
            </a:br>
            <a:endParaRPr lang="en-US" dirty="0"/>
          </a:p>
        </p:txBody>
      </p:sp>
      <p:sp>
        <p:nvSpPr>
          <p:cNvPr id="3" name="Content Placeholder 2"/>
          <p:cNvSpPr>
            <a:spLocks noGrp="1"/>
          </p:cNvSpPr>
          <p:nvPr>
            <p:ph idx="1"/>
          </p:nvPr>
        </p:nvSpPr>
        <p:spPr>
          <a:xfrm>
            <a:off x="457200" y="1535915"/>
            <a:ext cx="8153400" cy="4548170"/>
          </a:xfrm>
        </p:spPr>
        <p:txBody>
          <a:bodyPr>
            <a:normAutofit fontScale="85000" lnSpcReduction="20000"/>
          </a:bodyPr>
          <a:lstStyle/>
          <a:p>
            <a:r>
              <a:rPr lang="en-US" dirty="0" smtClean="0"/>
              <a:t>All assignments should be completed on college-ruled notebook paper or graph paper, using pencil or BLUE or BLACK ink only. POW’s and Projects should be typed, single spaced, using a 12-font size.</a:t>
            </a:r>
          </a:p>
          <a:p>
            <a:r>
              <a:rPr lang="en-US" dirty="0" smtClean="0"/>
              <a:t>When completing any homework, classwork or project assignment, the following heading information should be on your paper:</a:t>
            </a:r>
          </a:p>
          <a:p>
            <a:pPr algn="ctr"/>
            <a:endParaRPr lang="en-US" dirty="0" smtClean="0"/>
          </a:p>
          <a:p>
            <a:pPr algn="ctr"/>
            <a:r>
              <a:rPr lang="en-US" dirty="0" smtClean="0"/>
              <a:t>Your First and Last Name</a:t>
            </a:r>
          </a:p>
          <a:p>
            <a:pPr algn="ctr"/>
            <a:r>
              <a:rPr lang="en-US" dirty="0" smtClean="0"/>
              <a:t>Date (August 27, 2013; </a:t>
            </a:r>
            <a:r>
              <a:rPr lang="en-US" dirty="0" err="1" smtClean="0"/>
              <a:t>mo</a:t>
            </a:r>
            <a:r>
              <a:rPr lang="en-US" dirty="0" smtClean="0"/>
              <a:t>/day/</a:t>
            </a:r>
            <a:r>
              <a:rPr lang="en-US" dirty="0" err="1" smtClean="0"/>
              <a:t>yr</a:t>
            </a:r>
            <a:r>
              <a:rPr lang="en-US" dirty="0" smtClean="0"/>
              <a:t>)</a:t>
            </a:r>
          </a:p>
          <a:p>
            <a:pPr algn="ctr"/>
            <a:r>
              <a:rPr lang="en-US" dirty="0" smtClean="0"/>
              <a:t>Class/Period</a:t>
            </a:r>
            <a:endParaRPr lang="en-US" dirty="0"/>
          </a:p>
          <a:p>
            <a:pPr algn="ctr"/>
            <a:r>
              <a:rPr lang="en-US" dirty="0" smtClean="0"/>
              <a:t>Assignment Title (Page #, Problem #’s)</a:t>
            </a:r>
          </a:p>
          <a:p>
            <a:pPr algn="ctr"/>
            <a:endParaRPr lang="en-US" dirty="0" smtClean="0"/>
          </a:p>
        </p:txBody>
      </p:sp>
      <p:pic>
        <p:nvPicPr>
          <p:cNvPr id="21507" name="Picture 3" descr="C:\Users\dstarbu\AppData\Local\Microsoft\Windows\Temporary Internet Files\Content.IE5\GXCNT3Q0\MC90024035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6600" y="3810000"/>
            <a:ext cx="1819656" cy="1034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48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534400" cy="1143000"/>
          </a:xfrm>
        </p:spPr>
        <p:txBody>
          <a:bodyPr>
            <a:normAutofit fontScale="90000"/>
          </a:bodyPr>
          <a:lstStyle/>
          <a:p>
            <a:r>
              <a:rPr lang="en-US" dirty="0" smtClean="0"/>
              <a:t>August 28, 1963 – </a:t>
            </a:r>
            <a:br>
              <a:rPr lang="en-US" dirty="0" smtClean="0"/>
            </a:br>
            <a:r>
              <a:rPr lang="en-US" dirty="0" smtClean="0"/>
              <a:t>Civil Rights March on Washington</a:t>
            </a:r>
            <a:endParaRPr lang="en-US" dirty="0"/>
          </a:p>
        </p:txBody>
      </p:sp>
      <p:sp>
        <p:nvSpPr>
          <p:cNvPr id="3" name="Content Placeholder 2"/>
          <p:cNvSpPr>
            <a:spLocks noGrp="1"/>
          </p:cNvSpPr>
          <p:nvPr>
            <p:ph sz="quarter" idx="1"/>
          </p:nvPr>
        </p:nvSpPr>
        <p:spPr>
          <a:xfrm>
            <a:off x="152400" y="1600200"/>
            <a:ext cx="8610600" cy="4873752"/>
          </a:xfrm>
        </p:spPr>
        <p:txBody>
          <a:bodyPr>
            <a:normAutofit/>
          </a:bodyPr>
          <a:lstStyle/>
          <a:p>
            <a:r>
              <a:rPr lang="en-US" sz="4800" b="1" dirty="0" smtClean="0"/>
              <a:t>Do YOU have a DREAM?</a:t>
            </a:r>
          </a:p>
          <a:p>
            <a:pPr marL="0" indent="0">
              <a:buNone/>
            </a:pPr>
            <a:endParaRPr lang="en-US" sz="48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2465740"/>
            <a:ext cx="6705600" cy="4392260"/>
          </a:xfrm>
          <a:prstGeom prst="rect">
            <a:avLst/>
          </a:prstGeom>
        </p:spPr>
      </p:pic>
    </p:spTree>
    <p:extLst>
      <p:ext uri="{BB962C8B-B14F-4D97-AF65-F5344CB8AC3E}">
        <p14:creationId xmlns:p14="http://schemas.microsoft.com/office/powerpoint/2010/main" val="13041678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Freshman Class of 2017!</a:t>
            </a:r>
            <a:endParaRPr lang="en-US" dirty="0"/>
          </a:p>
        </p:txBody>
      </p:sp>
      <p:sp>
        <p:nvSpPr>
          <p:cNvPr id="5" name="Content Placeholder 4"/>
          <p:cNvSpPr>
            <a:spLocks noGrp="1"/>
          </p:cNvSpPr>
          <p:nvPr>
            <p:ph idx="1"/>
          </p:nvPr>
        </p:nvSpPr>
        <p:spPr>
          <a:xfrm>
            <a:off x="381000" y="1752600"/>
            <a:ext cx="8229600" cy="4525963"/>
          </a:xfrm>
        </p:spPr>
        <p:txBody>
          <a:bodyPr/>
          <a:lstStyle/>
          <a:p>
            <a:r>
              <a:rPr lang="en-US" b="1" dirty="0" smtClean="0">
                <a:solidFill>
                  <a:srgbClr val="EC3706"/>
                </a:solidFill>
                <a:effectLst>
                  <a:outerShdw blurRad="38100" dist="38100" dir="2700000" algn="tl">
                    <a:srgbClr val="000000">
                      <a:alpha val="43137"/>
                    </a:srgbClr>
                  </a:outerShdw>
                </a:effectLst>
              </a:rPr>
              <a:t>Algebra I </a:t>
            </a:r>
          </a:p>
          <a:p>
            <a:r>
              <a:rPr lang="en-US" b="1" dirty="0" smtClean="0">
                <a:solidFill>
                  <a:schemeClr val="accent4">
                    <a:lumMod val="50000"/>
                  </a:schemeClr>
                </a:solidFill>
              </a:rPr>
              <a:t>Ms. Starbuck ~ Mr. </a:t>
            </a:r>
            <a:r>
              <a:rPr lang="en-US" b="1" dirty="0" err="1" smtClean="0">
                <a:solidFill>
                  <a:schemeClr val="accent4">
                    <a:lumMod val="50000"/>
                  </a:schemeClr>
                </a:solidFill>
              </a:rPr>
              <a:t>Lettau</a:t>
            </a:r>
            <a:endParaRPr lang="en-US" b="1" dirty="0" smtClean="0">
              <a:solidFill>
                <a:schemeClr val="accent4">
                  <a:lumMod val="50000"/>
                </a:schemeClr>
              </a:solidFill>
            </a:endParaRPr>
          </a:p>
          <a:p>
            <a:r>
              <a:rPr lang="en-US" b="1" dirty="0" smtClean="0">
                <a:solidFill>
                  <a:schemeClr val="accent4">
                    <a:lumMod val="50000"/>
                  </a:schemeClr>
                </a:solidFill>
              </a:rPr>
              <a:t>The week ahead:</a:t>
            </a:r>
          </a:p>
          <a:p>
            <a:pPr lvl="1"/>
            <a:r>
              <a:rPr lang="en-US" b="1" dirty="0" smtClean="0">
                <a:solidFill>
                  <a:schemeClr val="accent4">
                    <a:lumMod val="50000"/>
                  </a:schemeClr>
                </a:solidFill>
              </a:rPr>
              <a:t>Syllabus</a:t>
            </a:r>
          </a:p>
          <a:p>
            <a:pPr lvl="1"/>
            <a:r>
              <a:rPr lang="en-US" b="1" dirty="0" smtClean="0">
                <a:solidFill>
                  <a:schemeClr val="accent4">
                    <a:lumMod val="50000"/>
                  </a:schemeClr>
                </a:solidFill>
              </a:rPr>
              <a:t>HW #1 Due FRIDAY</a:t>
            </a:r>
          </a:p>
          <a:p>
            <a:pPr lvl="1"/>
            <a:r>
              <a:rPr lang="en-US" b="1" dirty="0" smtClean="0">
                <a:solidFill>
                  <a:schemeClr val="accent4">
                    <a:lumMod val="50000"/>
                  </a:schemeClr>
                </a:solidFill>
              </a:rPr>
              <a:t>Group Work Expectations</a:t>
            </a:r>
          </a:p>
          <a:p>
            <a:r>
              <a:rPr lang="en-US" b="1" dirty="0" smtClean="0">
                <a:solidFill>
                  <a:schemeClr val="accent4">
                    <a:lumMod val="50000"/>
                  </a:schemeClr>
                </a:solidFill>
              </a:rPr>
              <a:t>TODAY: Book Check-Out – Library 300</a:t>
            </a:r>
            <a:endParaRPr lang="en-US" b="1" dirty="0">
              <a:solidFill>
                <a:schemeClr val="accent4">
                  <a:lumMod val="50000"/>
                </a:schemeClr>
              </a:solidFill>
            </a:endParaRPr>
          </a:p>
        </p:txBody>
      </p:sp>
      <p:pic>
        <p:nvPicPr>
          <p:cNvPr id="6" name="Content Placeholder 3" descr="C:\Users\dstarbu\AppData\Local\Microsoft\Windows\Temporary Internet Files\Low\Content.IE5\8RI1TOPM\gargoyle[1].jpg"/>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1524000"/>
            <a:ext cx="3352800" cy="3352800"/>
          </a:xfrm>
          <a:prstGeom prst="rect">
            <a:avLst/>
          </a:prstGeom>
          <a:noFill/>
          <a:ln>
            <a:noFill/>
          </a:ln>
        </p:spPr>
      </p:pic>
    </p:spTree>
    <p:extLst>
      <p:ext uri="{BB962C8B-B14F-4D97-AF65-F5344CB8AC3E}">
        <p14:creationId xmlns:p14="http://schemas.microsoft.com/office/powerpoint/2010/main" val="7182187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2">
                    <a:lumMod val="50000"/>
                  </a:schemeClr>
                </a:solidFill>
              </a:rPr>
              <a:t>Algebra I – Learning Objectives</a:t>
            </a:r>
            <a:br>
              <a:rPr lang="en-US" b="1" dirty="0" smtClean="0">
                <a:solidFill>
                  <a:schemeClr val="accent2">
                    <a:lumMod val="50000"/>
                  </a:schemeClr>
                </a:solidFill>
              </a:rPr>
            </a:br>
            <a:r>
              <a:rPr lang="en-US" b="1" dirty="0" smtClean="0">
                <a:solidFill>
                  <a:schemeClr val="accent2">
                    <a:lumMod val="50000"/>
                  </a:schemeClr>
                </a:solidFill>
              </a:rPr>
              <a:t>Copy in CW Section of your Binder</a:t>
            </a:r>
            <a:endParaRPr lang="en-US" b="1" dirty="0">
              <a:solidFill>
                <a:schemeClr val="accent2">
                  <a:lumMod val="50000"/>
                </a:schemeClr>
              </a:solidFill>
            </a:endParaRPr>
          </a:p>
        </p:txBody>
      </p:sp>
      <p:sp>
        <p:nvSpPr>
          <p:cNvPr id="3" name="Content Placeholder 2"/>
          <p:cNvSpPr>
            <a:spLocks noGrp="1"/>
          </p:cNvSpPr>
          <p:nvPr>
            <p:ph idx="1"/>
          </p:nvPr>
        </p:nvSpPr>
        <p:spPr>
          <a:xfrm>
            <a:off x="457200" y="1600200"/>
            <a:ext cx="8382000" cy="4800600"/>
          </a:xfrm>
        </p:spPr>
        <p:txBody>
          <a:bodyPr>
            <a:normAutofit/>
          </a:bodyPr>
          <a:lstStyle/>
          <a:p>
            <a:pPr marL="0" indent="0">
              <a:buNone/>
            </a:pPr>
            <a:endParaRPr lang="en-US" b="1" i="1" dirty="0"/>
          </a:p>
          <a:p>
            <a:r>
              <a:rPr lang="en-US" b="1" i="1" dirty="0"/>
              <a:t>Students will </a:t>
            </a:r>
            <a:r>
              <a:rPr lang="en-US" b="1" i="1" dirty="0" smtClean="0"/>
              <a:t>calculate the MEASURES OF CENTER, (MEAN, MEDIAN, MODE) for data sets and create DATA DISPLAYS for the data sets. </a:t>
            </a:r>
            <a:endParaRPr lang="en-US" b="1" i="1" dirty="0"/>
          </a:p>
          <a:p>
            <a:endParaRPr lang="en-US" dirty="0"/>
          </a:p>
        </p:txBody>
      </p:sp>
      <p:pic>
        <p:nvPicPr>
          <p:cNvPr id="12292" name="Picture 4" descr="C:\Users\dstarbu\AppData\Local\Microsoft\Windows\Temporary Internet Files\Content.IE5\WTZ3S8M0\MM900303301[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810000"/>
            <a:ext cx="1854926" cy="2094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4356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your FAVORITE Team?</a:t>
            </a:r>
            <a:endParaRPr lang="en-US" dirty="0"/>
          </a:p>
        </p:txBody>
      </p:sp>
      <p:sp>
        <p:nvSpPr>
          <p:cNvPr id="3" name="Content Placeholder 2"/>
          <p:cNvSpPr>
            <a:spLocks noGrp="1"/>
          </p:cNvSpPr>
          <p:nvPr>
            <p:ph idx="1"/>
          </p:nvPr>
        </p:nvSpPr>
        <p:spPr>
          <a:xfrm>
            <a:off x="457200" y="1600200"/>
            <a:ext cx="8229600" cy="5105400"/>
          </a:xfrm>
        </p:spPr>
        <p:txBody>
          <a:bodyPr>
            <a:normAutofit lnSpcReduction="10000"/>
          </a:bodyPr>
          <a:lstStyle/>
          <a:p>
            <a:r>
              <a:rPr lang="en-US" dirty="0" smtClean="0"/>
              <a:t>Broncos </a:t>
            </a:r>
          </a:p>
          <a:p>
            <a:pPr marL="4005263" indent="-347663"/>
            <a:r>
              <a:rPr lang="en-US" dirty="0" smtClean="0"/>
              <a:t>Rockies</a:t>
            </a:r>
          </a:p>
          <a:p>
            <a:r>
              <a:rPr lang="en-US" dirty="0" smtClean="0"/>
              <a:t>Nuggets </a:t>
            </a:r>
          </a:p>
          <a:p>
            <a:pPr marL="4000500"/>
            <a:r>
              <a:rPr lang="en-US" dirty="0" smtClean="0"/>
              <a:t>Rapids</a:t>
            </a:r>
          </a:p>
          <a:p>
            <a:r>
              <a:rPr lang="en-US" dirty="0" smtClean="0"/>
              <a:t>Avalanche</a:t>
            </a:r>
          </a:p>
          <a:p>
            <a:pPr marL="4005263" indent="-347663"/>
            <a:r>
              <a:rPr lang="en-US" dirty="0" smtClean="0"/>
              <a:t>Mammoth</a:t>
            </a:r>
          </a:p>
          <a:p>
            <a:pPr marL="4005263" indent="-347663"/>
            <a:endParaRPr lang="en-US" dirty="0"/>
          </a:p>
          <a:p>
            <a:pPr marL="347663" indent="0" algn="ctr">
              <a:buNone/>
            </a:pPr>
            <a:r>
              <a:rPr lang="en-US" b="1" dirty="0" smtClean="0">
                <a:solidFill>
                  <a:schemeClr val="accent2">
                    <a:lumMod val="50000"/>
                  </a:schemeClr>
                </a:solidFill>
              </a:rPr>
              <a:t>Place you sticker on the poster above </a:t>
            </a:r>
          </a:p>
          <a:p>
            <a:pPr marL="347663" indent="0" algn="ctr">
              <a:buNone/>
            </a:pPr>
            <a:r>
              <a:rPr lang="en-US" b="1" dirty="0" smtClean="0">
                <a:solidFill>
                  <a:schemeClr val="accent2">
                    <a:lumMod val="50000"/>
                  </a:schemeClr>
                </a:solidFill>
              </a:rPr>
              <a:t>YOUR favorite team!</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447800"/>
            <a:ext cx="1117600" cy="8382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3325" y="1844585"/>
            <a:ext cx="1188129" cy="8153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87600" y="2682240"/>
            <a:ext cx="838200" cy="8382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5358" y="2997926"/>
            <a:ext cx="868680" cy="130302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0242" y="3733800"/>
            <a:ext cx="831533" cy="68580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75809" y="4255437"/>
            <a:ext cx="1108710" cy="887851"/>
          </a:xfrm>
          <a:prstGeom prst="rect">
            <a:avLst/>
          </a:prstGeom>
        </p:spPr>
      </p:pic>
    </p:spTree>
    <p:extLst>
      <p:ext uri="{BB962C8B-B14F-4D97-AF65-F5344CB8AC3E}">
        <p14:creationId xmlns:p14="http://schemas.microsoft.com/office/powerpoint/2010/main" val="9456442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001000" cy="838200"/>
          </a:xfrm>
        </p:spPr>
        <p:txBody>
          <a:bodyPr>
            <a:normAutofit fontScale="90000"/>
          </a:bodyPr>
          <a:lstStyle/>
          <a:p>
            <a:r>
              <a:rPr lang="en-US" dirty="0" smtClean="0"/>
              <a:t/>
            </a:r>
            <a:br>
              <a:rPr lang="en-US" dirty="0" smtClean="0"/>
            </a:br>
            <a:r>
              <a:rPr lang="en-US" dirty="0" smtClean="0"/>
              <a:t/>
            </a:r>
            <a:br>
              <a:rPr lang="en-US" dirty="0" smtClean="0"/>
            </a:br>
            <a:r>
              <a:rPr lang="en-US" sz="3100" dirty="0">
                <a:solidFill>
                  <a:srgbClr val="EC3706"/>
                </a:solidFill>
                <a:effectLst>
                  <a:outerShdw blurRad="38100" dist="38100" dir="2700000" algn="tl">
                    <a:srgbClr val="000000">
                      <a:alpha val="43137"/>
                    </a:srgbClr>
                  </a:outerShdw>
                </a:effectLst>
              </a:rPr>
              <a:t>Algebra </a:t>
            </a:r>
            <a:r>
              <a:rPr lang="en-US" sz="3100" dirty="0" smtClean="0">
                <a:solidFill>
                  <a:srgbClr val="EC3706"/>
                </a:solidFill>
                <a:effectLst>
                  <a:outerShdw blurRad="38100" dist="38100" dir="2700000" algn="tl">
                    <a:srgbClr val="000000">
                      <a:alpha val="43137"/>
                    </a:srgbClr>
                  </a:outerShdw>
                </a:effectLst>
              </a:rPr>
              <a:t>I</a:t>
            </a:r>
            <a:r>
              <a:rPr lang="en-US" sz="3100" dirty="0" smtClean="0"/>
              <a:t/>
            </a:r>
            <a:br>
              <a:rPr lang="en-US" sz="3100" dirty="0" smtClean="0"/>
            </a:br>
            <a:r>
              <a:rPr lang="en-US" sz="3100" dirty="0" smtClean="0"/>
              <a:t>Be </a:t>
            </a:r>
            <a:r>
              <a:rPr lang="en-US" sz="3100" dirty="0"/>
              <a:t>sure to TITLE and LABEL your graphs</a:t>
            </a:r>
            <a:r>
              <a:rPr lang="en-US" dirty="0"/>
              <a:t/>
            </a:r>
            <a:br>
              <a:rPr lang="en-US" dirty="0"/>
            </a:br>
            <a:r>
              <a:rPr lang="en-US" dirty="0" smtClean="0"/>
              <a:t/>
            </a:r>
            <a:br>
              <a:rPr lang="en-US" dirty="0" smtClean="0"/>
            </a:br>
            <a:r>
              <a:rPr lang="en-US" dirty="0" smtClean="0"/>
              <a:t/>
            </a:r>
            <a:br>
              <a:rPr lang="en-US" dirty="0" smtClean="0"/>
            </a:br>
            <a:endParaRPr lang="en-US" dirty="0"/>
          </a:p>
        </p:txBody>
      </p:sp>
      <p:sp>
        <p:nvSpPr>
          <p:cNvPr id="4" name="Text Placeholder 3"/>
          <p:cNvSpPr>
            <a:spLocks noGrp="1"/>
          </p:cNvSpPr>
          <p:nvPr>
            <p:ph type="body" idx="1"/>
          </p:nvPr>
        </p:nvSpPr>
        <p:spPr>
          <a:xfrm>
            <a:off x="189706" y="1219200"/>
            <a:ext cx="4040188" cy="639762"/>
          </a:xfrm>
        </p:spPr>
        <p:txBody>
          <a:bodyPr>
            <a:normAutofit fontScale="92500"/>
          </a:bodyPr>
          <a:lstStyle/>
          <a:p>
            <a:r>
              <a:rPr lang="en-US" dirty="0" smtClean="0"/>
              <a:t>Create a BAR graph for the data:</a:t>
            </a:r>
            <a:endParaRPr lang="en-US" dirty="0"/>
          </a:p>
        </p:txBody>
      </p:sp>
      <p:sp>
        <p:nvSpPr>
          <p:cNvPr id="3" name="Content Placeholder 2"/>
          <p:cNvSpPr>
            <a:spLocks noGrp="1"/>
          </p:cNvSpPr>
          <p:nvPr>
            <p:ph sz="half" idx="2"/>
          </p:nvPr>
        </p:nvSpPr>
        <p:spPr>
          <a:xfrm>
            <a:off x="228600" y="2362200"/>
            <a:ext cx="3886200" cy="4495800"/>
          </a:xfrm>
        </p:spPr>
        <p:txBody>
          <a:bodyPr>
            <a:normAutofit fontScale="92500" lnSpcReduction="10000"/>
          </a:bodyPr>
          <a:lstStyle/>
          <a:p>
            <a:pPr marL="0" indent="0">
              <a:buNone/>
            </a:pPr>
            <a:r>
              <a:rPr lang="en-US" b="1" dirty="0" smtClean="0"/>
              <a:t>Shelter Pets:</a:t>
            </a:r>
          </a:p>
          <a:p>
            <a:r>
              <a:rPr lang="en-US" dirty="0" smtClean="0"/>
              <a:t>Dogs – 12</a:t>
            </a:r>
          </a:p>
          <a:p>
            <a:r>
              <a:rPr lang="en-US" dirty="0" smtClean="0"/>
              <a:t>Cats – 9</a:t>
            </a:r>
          </a:p>
          <a:p>
            <a:r>
              <a:rPr lang="en-US" dirty="0" smtClean="0"/>
              <a:t>Birds – 3</a:t>
            </a:r>
          </a:p>
          <a:p>
            <a:r>
              <a:rPr lang="en-US" dirty="0" smtClean="0"/>
              <a:t>Reptiles – 1</a:t>
            </a:r>
          </a:p>
          <a:p>
            <a:r>
              <a:rPr lang="en-US" dirty="0" smtClean="0"/>
              <a:t>Fish – 3</a:t>
            </a:r>
          </a:p>
          <a:p>
            <a:r>
              <a:rPr lang="en-US" dirty="0" smtClean="0"/>
              <a:t>Other – 2</a:t>
            </a:r>
          </a:p>
          <a:p>
            <a:pPr marL="0" indent="0">
              <a:buNone/>
            </a:pPr>
            <a:endParaRPr lang="en-US" dirty="0" smtClean="0"/>
          </a:p>
          <a:p>
            <a:pPr marL="0" indent="0">
              <a:buNone/>
            </a:pPr>
            <a:r>
              <a:rPr lang="en-US" b="1" dirty="0" smtClean="0"/>
              <a:t>Find the PERCENTAGE for each animal in the shelter.</a:t>
            </a:r>
          </a:p>
          <a:p>
            <a:pPr marL="0" indent="0">
              <a:buNone/>
            </a:pPr>
            <a:endParaRPr lang="en-US" dirty="0" smtClean="0"/>
          </a:p>
          <a:p>
            <a:pPr marL="0" indent="0">
              <a:buNone/>
            </a:pPr>
            <a:r>
              <a:rPr lang="en-US" dirty="0" smtClean="0"/>
              <a:t>       </a:t>
            </a:r>
          </a:p>
          <a:p>
            <a:pPr marL="0" indent="0">
              <a:buNone/>
            </a:pPr>
            <a:endParaRPr lang="en-US" dirty="0"/>
          </a:p>
        </p:txBody>
      </p:sp>
      <p:sp>
        <p:nvSpPr>
          <p:cNvPr id="5" name="Text Placeholder 4"/>
          <p:cNvSpPr>
            <a:spLocks noGrp="1"/>
          </p:cNvSpPr>
          <p:nvPr>
            <p:ph type="body" sz="quarter" idx="3"/>
          </p:nvPr>
        </p:nvSpPr>
        <p:spPr>
          <a:xfrm>
            <a:off x="4572000" y="1524000"/>
            <a:ext cx="4041775" cy="639762"/>
          </a:xfrm>
        </p:spPr>
        <p:txBody>
          <a:bodyPr>
            <a:normAutofit fontScale="92500" lnSpcReduction="20000"/>
          </a:bodyPr>
          <a:lstStyle/>
          <a:p>
            <a:r>
              <a:rPr lang="en-US" dirty="0" smtClean="0"/>
              <a:t>Create a STEM AND LEAF PLOT for the data:</a:t>
            </a:r>
            <a:endParaRPr lang="en-US" dirty="0"/>
          </a:p>
        </p:txBody>
      </p:sp>
      <p:sp>
        <p:nvSpPr>
          <p:cNvPr id="6" name="Content Placeholder 5"/>
          <p:cNvSpPr>
            <a:spLocks noGrp="1"/>
          </p:cNvSpPr>
          <p:nvPr>
            <p:ph sz="quarter" idx="4"/>
          </p:nvPr>
        </p:nvSpPr>
        <p:spPr>
          <a:xfrm>
            <a:off x="4371974" y="2362200"/>
            <a:ext cx="4314826" cy="4495800"/>
          </a:xfrm>
        </p:spPr>
        <p:txBody>
          <a:bodyPr>
            <a:normAutofit lnSpcReduction="10000"/>
          </a:bodyPr>
          <a:lstStyle/>
          <a:p>
            <a:pPr marL="0" indent="0">
              <a:buNone/>
            </a:pPr>
            <a:r>
              <a:rPr lang="en-US" b="1" dirty="0" smtClean="0"/>
              <a:t># of songs on an iPod NANO:</a:t>
            </a:r>
          </a:p>
          <a:p>
            <a:pPr marL="0" indent="0">
              <a:buNone/>
            </a:pPr>
            <a:r>
              <a:rPr lang="en-US" dirty="0" smtClean="0"/>
              <a:t>132, 154, 156, 187, 202, 188, 192, 177, 173, 174, 158, 161, 166, 149, 178, 142</a:t>
            </a:r>
            <a:r>
              <a:rPr lang="en-US" dirty="0"/>
              <a:t>, </a:t>
            </a:r>
            <a:r>
              <a:rPr lang="en-US" dirty="0" smtClean="0"/>
              <a:t>190</a:t>
            </a:r>
            <a:r>
              <a:rPr lang="en-US" dirty="0"/>
              <a:t>, </a:t>
            </a:r>
            <a:r>
              <a:rPr lang="en-US" dirty="0" smtClean="0"/>
              <a:t>205</a:t>
            </a:r>
            <a:r>
              <a:rPr lang="en-US" dirty="0"/>
              <a:t>, </a:t>
            </a:r>
            <a:r>
              <a:rPr lang="en-US" dirty="0" smtClean="0"/>
              <a:t>165</a:t>
            </a:r>
            <a:r>
              <a:rPr lang="en-US" dirty="0"/>
              <a:t>, </a:t>
            </a:r>
            <a:r>
              <a:rPr lang="en-US" dirty="0" smtClean="0"/>
              <a:t>181</a:t>
            </a:r>
          </a:p>
          <a:p>
            <a:pPr marL="0" indent="0">
              <a:buNone/>
            </a:pPr>
            <a:endParaRPr lang="en-US" dirty="0"/>
          </a:p>
          <a:p>
            <a:pPr marL="0" indent="0">
              <a:buNone/>
            </a:pPr>
            <a:r>
              <a:rPr lang="en-US" b="1" dirty="0" smtClean="0"/>
              <a:t>Find the MEAN, </a:t>
            </a:r>
          </a:p>
          <a:p>
            <a:pPr marL="0" indent="0">
              <a:buNone/>
            </a:pPr>
            <a:r>
              <a:rPr lang="en-US" b="1" dirty="0" smtClean="0"/>
              <a:t>MEDIAN and MODE</a:t>
            </a:r>
            <a:endParaRPr lang="en-US" b="1" dirty="0"/>
          </a:p>
          <a:p>
            <a:pPr marL="0" indent="0">
              <a:buNone/>
            </a:pPr>
            <a:r>
              <a:rPr lang="en-US" b="1" dirty="0" smtClean="0"/>
              <a:t>For the data set and </a:t>
            </a:r>
          </a:p>
          <a:p>
            <a:pPr marL="0" indent="0">
              <a:buNone/>
            </a:pPr>
            <a:r>
              <a:rPr lang="en-US" b="1" dirty="0" smtClean="0"/>
              <a:t>EXPLAIN what these numbers tells us about the data. </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pic>
        <p:nvPicPr>
          <p:cNvPr id="22530" name="Picture 2" descr="C:\Users\dstarbu\AppData\Local\Microsoft\Windows\Temporary Internet Files\Content.IE5\2PUEW0UN\MP90042230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2895600"/>
            <a:ext cx="1828801" cy="1828801"/>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descr="C:\Users\dstarbu\AppData\Local\Microsoft\Windows\Temporary Internet Files\Content.IE5\WTZ3S8M0\MP90042236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000" y="3831938"/>
            <a:ext cx="1306812" cy="1959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83873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Collect Some Data!</a:t>
            </a:r>
            <a:endParaRPr lang="en-US" dirty="0"/>
          </a:p>
        </p:txBody>
      </p:sp>
      <p:sp>
        <p:nvSpPr>
          <p:cNvPr id="3" name="Content Placeholder 2"/>
          <p:cNvSpPr>
            <a:spLocks noGrp="1"/>
          </p:cNvSpPr>
          <p:nvPr>
            <p:ph idx="1"/>
          </p:nvPr>
        </p:nvSpPr>
        <p:spPr>
          <a:xfrm>
            <a:off x="152400" y="1600200"/>
            <a:ext cx="8915400" cy="5181600"/>
          </a:xfrm>
        </p:spPr>
        <p:txBody>
          <a:bodyPr>
            <a:normAutofit fontScale="85000" lnSpcReduction="20000"/>
          </a:bodyPr>
          <a:lstStyle/>
          <a:p>
            <a:pPr marL="0" indent="0">
              <a:buNone/>
            </a:pPr>
            <a:r>
              <a:rPr lang="en-US" sz="2800" b="1" dirty="0" smtClean="0"/>
              <a:t>Tell us about you…..</a:t>
            </a:r>
          </a:p>
          <a:p>
            <a:endParaRPr lang="en-US" dirty="0" smtClean="0"/>
          </a:p>
          <a:p>
            <a:pPr lvl="0"/>
            <a:r>
              <a:rPr lang="en-US" dirty="0" smtClean="0"/>
              <a:t>Complete the questions with your INFORMATION</a:t>
            </a:r>
          </a:p>
          <a:p>
            <a:pPr marL="0" lvl="0" indent="0">
              <a:buNone/>
            </a:pPr>
            <a:endParaRPr lang="en-US" dirty="0" smtClean="0"/>
          </a:p>
          <a:p>
            <a:pPr lvl="0"/>
            <a:r>
              <a:rPr lang="en-US" dirty="0" smtClean="0"/>
              <a:t>Pick one CATEGORICAL data and one NUMERICAL data set from above and explain how you could organize and display the data.</a:t>
            </a:r>
          </a:p>
          <a:p>
            <a:pPr lvl="0"/>
            <a:endParaRPr lang="en-US" dirty="0"/>
          </a:p>
          <a:p>
            <a:pPr marL="0" lvl="0" indent="0">
              <a:buNone/>
            </a:pPr>
            <a:r>
              <a:rPr lang="en-US" b="1" dirty="0" smtClean="0"/>
              <a:t>		</a:t>
            </a:r>
          </a:p>
          <a:p>
            <a:pPr marL="0" lvl="0" indent="0">
              <a:buNone/>
            </a:pPr>
            <a:r>
              <a:rPr lang="en-US" sz="2000" b="1" dirty="0">
                <a:solidFill>
                  <a:srgbClr val="C00000"/>
                </a:solidFill>
              </a:rPr>
              <a:t>	</a:t>
            </a:r>
            <a:r>
              <a:rPr lang="en-US" sz="2000" b="1" dirty="0" smtClean="0">
                <a:solidFill>
                  <a:srgbClr val="C00000"/>
                </a:solidFill>
              </a:rPr>
              <a:t>	</a:t>
            </a:r>
            <a:r>
              <a:rPr lang="en-US" b="1" dirty="0" smtClean="0">
                <a:solidFill>
                  <a:srgbClr val="C00000"/>
                </a:solidFill>
              </a:rPr>
              <a:t>HW DUE FRIDAY: </a:t>
            </a:r>
          </a:p>
          <a:p>
            <a:pPr marL="0" lvl="0" indent="0">
              <a:buNone/>
            </a:pPr>
            <a:r>
              <a:rPr lang="en-US" b="1" dirty="0">
                <a:solidFill>
                  <a:srgbClr val="C00000"/>
                </a:solidFill>
              </a:rPr>
              <a:t>	</a:t>
            </a:r>
            <a:r>
              <a:rPr lang="en-US" b="1" dirty="0" smtClean="0">
                <a:solidFill>
                  <a:srgbClr val="C00000"/>
                </a:solidFill>
              </a:rPr>
              <a:t>	‘My Math Experience’ Essay; </a:t>
            </a:r>
          </a:p>
          <a:p>
            <a:pPr marL="0" lvl="0" indent="0">
              <a:buNone/>
            </a:pPr>
            <a:r>
              <a:rPr lang="en-US" b="1" dirty="0">
                <a:solidFill>
                  <a:srgbClr val="C00000"/>
                </a:solidFill>
              </a:rPr>
              <a:t>	</a:t>
            </a:r>
            <a:r>
              <a:rPr lang="en-US" b="1" dirty="0" smtClean="0">
                <a:solidFill>
                  <a:srgbClr val="C00000"/>
                </a:solidFill>
              </a:rPr>
              <a:t>	Signed Syllabus</a:t>
            </a:r>
            <a:endParaRPr lang="en-US" b="1" dirty="0">
              <a:solidFill>
                <a:srgbClr val="C00000"/>
              </a:solidFill>
            </a:endParaRPr>
          </a:p>
        </p:txBody>
      </p:sp>
      <p:pic>
        <p:nvPicPr>
          <p:cNvPr id="13316" name="Picture 4" descr="C:\Users\dstarbu\AppData\Local\Microsoft\Windows\Temporary Internet Files\Content.IE5\WTZ3S8M0\MP90042225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5074920"/>
            <a:ext cx="1295400" cy="1303034"/>
          </a:xfrm>
          <a:prstGeom prst="rect">
            <a:avLst/>
          </a:prstGeom>
          <a:noFill/>
          <a:extLst>
            <a:ext uri="{909E8E84-426E-40DD-AFC4-6F175D3DCCD1}">
              <a14:hiddenFill xmlns:a14="http://schemas.microsoft.com/office/drawing/2010/main">
                <a:solidFill>
                  <a:srgbClr val="FFFFFF"/>
                </a:solidFill>
              </a14:hiddenFill>
            </a:ext>
          </a:extLst>
        </p:spPr>
      </p:pic>
      <p:pic>
        <p:nvPicPr>
          <p:cNvPr id="13317" name="Picture 5" descr="C:\Users\dstarbu\AppData\Local\Microsoft\Windows\Temporary Internet Files\Content.IE5\GXCNT3Q0\MP90044855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1155659"/>
            <a:ext cx="2692651" cy="1130341"/>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dstarbu\AppData\Local\Microsoft\Windows\Temporary Internet Files\Content.IE5\WTZ3S8M0\MC90035887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400" y="4624078"/>
            <a:ext cx="1815114" cy="1539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2198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Per. </a:t>
            </a:r>
            <a:r>
              <a:rPr lang="en-US" smtClean="0"/>
              <a:t>3, 5, 6</a:t>
            </a:r>
            <a:r>
              <a:rPr lang="en-US" dirty="0" smtClean="0"/>
              <a:t>		</a:t>
            </a:r>
            <a:endParaRPr lang="en-US" dirty="0"/>
          </a:p>
        </p:txBody>
      </p:sp>
      <p:sp>
        <p:nvSpPr>
          <p:cNvPr id="3" name="Content Placeholder 2"/>
          <p:cNvSpPr>
            <a:spLocks noGrp="1"/>
          </p:cNvSpPr>
          <p:nvPr>
            <p:ph sz="quarter" idx="1"/>
          </p:nvPr>
        </p:nvSpPr>
        <p:spPr/>
        <p:txBody>
          <a:bodyPr/>
          <a:lstStyle/>
          <a:p>
            <a:r>
              <a:rPr lang="en-US" b="1" dirty="0" smtClean="0">
                <a:solidFill>
                  <a:srgbClr val="C00000"/>
                </a:solidFill>
              </a:rPr>
              <a:t>HW DUE TODAY: ‘My Math Experience’ Essay</a:t>
            </a:r>
          </a:p>
          <a:p>
            <a:r>
              <a:rPr lang="en-US" b="1" dirty="0" smtClean="0">
                <a:solidFill>
                  <a:schemeClr val="accent2">
                    <a:lumMod val="50000"/>
                  </a:schemeClr>
                </a:solidFill>
              </a:rPr>
              <a:t>Course Binder Check TUESDAY</a:t>
            </a:r>
          </a:p>
          <a:p>
            <a:pPr lvl="1"/>
            <a:r>
              <a:rPr lang="en-US" b="1" dirty="0" smtClean="0">
                <a:solidFill>
                  <a:schemeClr val="accent2">
                    <a:lumMod val="50000"/>
                  </a:schemeClr>
                </a:solidFill>
              </a:rPr>
              <a:t>Dividers for: HW, CW, Notes, Projects, Tests</a:t>
            </a:r>
          </a:p>
          <a:p>
            <a:pPr lvl="1"/>
            <a:r>
              <a:rPr lang="en-US" b="1" dirty="0" smtClean="0">
                <a:solidFill>
                  <a:schemeClr val="accent2">
                    <a:lumMod val="50000"/>
                  </a:schemeClr>
                </a:solidFill>
              </a:rPr>
              <a:t>Syllabus on front page</a:t>
            </a:r>
          </a:p>
          <a:p>
            <a:pPr lvl="1"/>
            <a:r>
              <a:rPr lang="en-US" b="1" dirty="0" smtClean="0">
                <a:solidFill>
                  <a:schemeClr val="accent2">
                    <a:lumMod val="50000"/>
                  </a:schemeClr>
                </a:solidFill>
              </a:rPr>
              <a:t>Objective in CW section w/ work</a:t>
            </a:r>
            <a:endParaRPr lang="en-US" b="1" dirty="0">
              <a:solidFill>
                <a:schemeClr val="accent2">
                  <a:lumMod val="50000"/>
                </a:schemeClr>
              </a:solidFill>
            </a:endParaRPr>
          </a:p>
        </p:txBody>
      </p:sp>
      <p:pic>
        <p:nvPicPr>
          <p:cNvPr id="53250" name="Picture 2" descr="C:\Program Files\Microsoft Office\MEDIA\CAGCAT10\j0217698.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4700714"/>
            <a:ext cx="2194560" cy="2126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8685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normAutofit fontScale="90000"/>
          </a:bodyPr>
          <a:lstStyle/>
          <a:p>
            <a:r>
              <a:rPr lang="en-US" dirty="0" smtClean="0"/>
              <a:t>Tuesday September 3 - All Classes</a:t>
            </a:r>
            <a:endParaRPr lang="en-US" dirty="0"/>
          </a:p>
        </p:txBody>
      </p:sp>
      <p:sp>
        <p:nvSpPr>
          <p:cNvPr id="3" name="Content Placeholder 2"/>
          <p:cNvSpPr>
            <a:spLocks noGrp="1"/>
          </p:cNvSpPr>
          <p:nvPr>
            <p:ph sz="quarter" idx="1"/>
          </p:nvPr>
        </p:nvSpPr>
        <p:spPr/>
        <p:txBody>
          <a:bodyPr>
            <a:normAutofit/>
          </a:bodyPr>
          <a:lstStyle/>
          <a:p>
            <a:r>
              <a:rPr lang="en-US" sz="2000" b="1" dirty="0" smtClean="0"/>
              <a:t>Binder Check TODAY</a:t>
            </a:r>
          </a:p>
          <a:p>
            <a:pPr lvl="1">
              <a:buFont typeface="Arial" pitchFamily="34" charset="0"/>
              <a:buChar char="•"/>
            </a:pPr>
            <a:r>
              <a:rPr lang="en-US" sz="2000" b="1" dirty="0" smtClean="0"/>
              <a:t>Your course binder should have dividers for :</a:t>
            </a:r>
          </a:p>
          <a:p>
            <a:pPr lvl="2"/>
            <a:r>
              <a:rPr lang="en-US" sz="2000" b="1" dirty="0" smtClean="0"/>
              <a:t>CLASSWORK, HOMEWORK, PROJECTS, NOTES, TESTS-QUIZ-ASSESSMENT</a:t>
            </a:r>
          </a:p>
          <a:p>
            <a:pPr marL="685800" lvl="2" indent="-342900">
              <a:buFont typeface="Wingdings" pitchFamily="2" charset="2"/>
              <a:buChar char="§"/>
            </a:pPr>
            <a:r>
              <a:rPr lang="en-US" sz="2000" b="1" dirty="0" smtClean="0"/>
              <a:t>Page 1 – Course Syllabus</a:t>
            </a:r>
          </a:p>
          <a:p>
            <a:pPr marL="685800" lvl="2" indent="-342900">
              <a:buFont typeface="Wingdings" pitchFamily="2" charset="2"/>
              <a:buChar char="§"/>
            </a:pPr>
            <a:r>
              <a:rPr lang="en-US" sz="2000" b="1" dirty="0" smtClean="0"/>
              <a:t>All Classwork and Objectives in CW Section</a:t>
            </a:r>
          </a:p>
        </p:txBody>
      </p:sp>
      <p:pic>
        <p:nvPicPr>
          <p:cNvPr id="6146" name="Picture 2" descr="C:\Users\dstarbu\AppData\Local\Microsoft\Windows\Temporary Internet Files\Content.IE5\CMI2UCKP\MC9003407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599" y="4114800"/>
            <a:ext cx="3271571" cy="2564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22498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600200"/>
            <a:ext cx="8610600" cy="5181600"/>
          </a:xfrm>
        </p:spPr>
        <p:txBody>
          <a:bodyPr>
            <a:normAutofit fontScale="92500" lnSpcReduction="10000"/>
          </a:bodyPr>
          <a:lstStyle/>
          <a:p>
            <a:pPr marL="0" lvl="0" indent="0">
              <a:buNone/>
            </a:pPr>
            <a:r>
              <a:rPr lang="en-US" sz="2400" b="1" dirty="0" smtClean="0">
                <a:solidFill>
                  <a:srgbClr val="C00000"/>
                </a:solidFill>
              </a:rPr>
              <a:t>Binders Graded TODAY</a:t>
            </a:r>
          </a:p>
          <a:p>
            <a:pPr marL="0" indent="0">
              <a:buNone/>
            </a:pPr>
            <a:r>
              <a:rPr lang="en-US" sz="2400" b="1" dirty="0" smtClean="0">
                <a:solidFill>
                  <a:srgbClr val="002060"/>
                </a:solidFill>
              </a:rPr>
              <a:t>You Need:</a:t>
            </a:r>
          </a:p>
          <a:p>
            <a:r>
              <a:rPr lang="en-US" sz="2400" b="1" dirty="0" smtClean="0">
                <a:solidFill>
                  <a:srgbClr val="002060"/>
                </a:solidFill>
              </a:rPr>
              <a:t>Numerical and Categorical Questions #1-9; Class Data</a:t>
            </a:r>
          </a:p>
          <a:p>
            <a:pPr marL="0" lvl="0" indent="0">
              <a:buNone/>
            </a:pPr>
            <a:r>
              <a:rPr lang="en-US" sz="2400" b="1" dirty="0" smtClean="0">
                <a:solidFill>
                  <a:srgbClr val="002060"/>
                </a:solidFill>
              </a:rPr>
              <a:t>Group Work: Each Group will complete ONE NUMERICAL and ONE CATEGORICAL data question</a:t>
            </a:r>
          </a:p>
          <a:p>
            <a:pPr marL="0" indent="0">
              <a:buNone/>
            </a:pPr>
            <a:r>
              <a:rPr lang="en-US" sz="2400" b="1" dirty="0" smtClean="0">
                <a:solidFill>
                  <a:srgbClr val="003300"/>
                </a:solidFill>
              </a:rPr>
              <a:t>Numerical:</a:t>
            </a:r>
          </a:p>
          <a:p>
            <a:r>
              <a:rPr lang="en-US" sz="2400" b="1" dirty="0" smtClean="0">
                <a:solidFill>
                  <a:srgbClr val="003300"/>
                </a:solidFill>
              </a:rPr>
              <a:t>Calculate the MEAN, MEDIAN, MODE and </a:t>
            </a:r>
            <a:r>
              <a:rPr lang="en-US" sz="2400" b="1" dirty="0">
                <a:solidFill>
                  <a:srgbClr val="003300"/>
                </a:solidFill>
              </a:rPr>
              <a:t>the </a:t>
            </a:r>
            <a:r>
              <a:rPr lang="en-US" sz="2400" b="1" dirty="0" smtClean="0">
                <a:solidFill>
                  <a:srgbClr val="003300"/>
                </a:solidFill>
              </a:rPr>
              <a:t>RANGE for the data set</a:t>
            </a:r>
          </a:p>
          <a:p>
            <a:r>
              <a:rPr lang="en-US" sz="2400" b="1" dirty="0" smtClean="0">
                <a:solidFill>
                  <a:srgbClr val="003300"/>
                </a:solidFill>
              </a:rPr>
              <a:t>Write a SUMMARY SENTENCE explaining what these numbers tell you about the data</a:t>
            </a:r>
          </a:p>
          <a:p>
            <a:pPr marL="0" indent="0">
              <a:buNone/>
            </a:pPr>
            <a:r>
              <a:rPr lang="en-US" sz="2400" b="1" dirty="0" smtClean="0">
                <a:solidFill>
                  <a:schemeClr val="accent5">
                    <a:lumMod val="50000"/>
                  </a:schemeClr>
                </a:solidFill>
              </a:rPr>
              <a:t>Categorical:</a:t>
            </a:r>
          </a:p>
          <a:p>
            <a:r>
              <a:rPr lang="en-US" sz="2400" b="1" dirty="0" smtClean="0">
                <a:solidFill>
                  <a:schemeClr val="accent5">
                    <a:lumMod val="50000"/>
                  </a:schemeClr>
                </a:solidFill>
              </a:rPr>
              <a:t>Draw a BAR GRAPH and a DOT PLOT for the data set</a:t>
            </a:r>
          </a:p>
          <a:p>
            <a:r>
              <a:rPr lang="en-US" sz="2400" b="1" dirty="0" smtClean="0">
                <a:solidFill>
                  <a:schemeClr val="accent5">
                    <a:lumMod val="50000"/>
                  </a:schemeClr>
                </a:solidFill>
              </a:rPr>
              <a:t>Be sure to TITLE and LABEL your graph</a:t>
            </a:r>
          </a:p>
          <a:p>
            <a:r>
              <a:rPr lang="en-US" sz="2600" b="1" dirty="0" smtClean="0">
                <a:solidFill>
                  <a:srgbClr val="C00000"/>
                </a:solidFill>
              </a:rPr>
              <a:t>HW </a:t>
            </a:r>
            <a:r>
              <a:rPr lang="en-US" sz="2600" b="1" dirty="0">
                <a:solidFill>
                  <a:srgbClr val="C00000"/>
                </a:solidFill>
              </a:rPr>
              <a:t>Pg. 41/#1-6; Pg. 49/#</a:t>
            </a:r>
            <a:r>
              <a:rPr lang="en-US" sz="2600" b="1" dirty="0" smtClean="0">
                <a:solidFill>
                  <a:srgbClr val="C00000"/>
                </a:solidFill>
              </a:rPr>
              <a:t>1-12 </a:t>
            </a:r>
            <a:r>
              <a:rPr lang="en-US" sz="2600" b="1" dirty="0">
                <a:solidFill>
                  <a:srgbClr val="C00000"/>
                </a:solidFill>
              </a:rPr>
              <a:t>Due </a:t>
            </a:r>
            <a:r>
              <a:rPr lang="en-US" sz="2600" b="1" dirty="0" smtClean="0">
                <a:solidFill>
                  <a:srgbClr val="C00000"/>
                </a:solidFill>
              </a:rPr>
              <a:t>Wednesday </a:t>
            </a:r>
            <a:r>
              <a:rPr lang="en-US" sz="2600" b="1" dirty="0">
                <a:solidFill>
                  <a:srgbClr val="C00000"/>
                </a:solidFill>
              </a:rPr>
              <a:t>September 4</a:t>
            </a:r>
            <a:endParaRPr lang="en-US" sz="2600" b="1" dirty="0" smtClean="0">
              <a:solidFill>
                <a:srgbClr val="C00000"/>
              </a:solidFill>
            </a:endParaRPr>
          </a:p>
          <a:p>
            <a:r>
              <a:rPr lang="en-US" sz="2600" b="1" dirty="0" smtClean="0">
                <a:solidFill>
                  <a:srgbClr val="C00000"/>
                </a:solidFill>
              </a:rPr>
              <a:t>Course </a:t>
            </a:r>
            <a:r>
              <a:rPr lang="en-US" sz="2600" b="1" dirty="0">
                <a:solidFill>
                  <a:srgbClr val="C00000"/>
                </a:solidFill>
              </a:rPr>
              <a:t>Binder and class materials due TUESDAY September 3</a:t>
            </a:r>
          </a:p>
          <a:p>
            <a:pPr marL="0" indent="0">
              <a:buNone/>
            </a:pPr>
            <a:endParaRPr lang="en-US" sz="2400" b="1" dirty="0" smtClean="0">
              <a:solidFill>
                <a:srgbClr val="002060"/>
              </a:solidFill>
            </a:endParaRPr>
          </a:p>
          <a:p>
            <a:pPr marL="0" lvl="0" indent="0">
              <a:buNone/>
            </a:pPr>
            <a:endParaRPr lang="en-US" sz="2400" b="1" dirty="0" smtClean="0">
              <a:solidFill>
                <a:srgbClr val="002060"/>
              </a:solidFill>
            </a:endParaRPr>
          </a:p>
          <a:p>
            <a:pPr marL="0" lvl="0" indent="0">
              <a:buNone/>
            </a:pPr>
            <a:endParaRPr lang="en-US" sz="2400" b="1" dirty="0">
              <a:solidFill>
                <a:srgbClr val="C00000"/>
              </a:solidFill>
            </a:endParaRPr>
          </a:p>
        </p:txBody>
      </p:sp>
      <p:pic>
        <p:nvPicPr>
          <p:cNvPr id="4" name="Picture 3" descr="C:\Users\dstarbu\AppData\Local\Microsoft\Windows\Temporary Internet Files\Content.IE5\WTZ3S8M0\MC9003588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4453054"/>
            <a:ext cx="1797143" cy="1524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dstarbu\AppData\Local\Microsoft\Windows\Temporary Internet Files\Content.IE5\WTZ3S8M0\MP90042225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457200"/>
            <a:ext cx="1828800" cy="1839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dstarbu\AppData\Local\Microsoft\Windows\Temporary Internet Files\Content.IE5\GXCNT3Q0\MP900448557[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52400"/>
            <a:ext cx="2692651" cy="142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7533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Class Objective/Notes</a:t>
            </a:r>
            <a:endParaRPr lang="en-US" dirty="0"/>
          </a:p>
        </p:txBody>
      </p:sp>
      <p:sp>
        <p:nvSpPr>
          <p:cNvPr id="3" name="Content Placeholder 2"/>
          <p:cNvSpPr>
            <a:spLocks noGrp="1"/>
          </p:cNvSpPr>
          <p:nvPr>
            <p:ph idx="1"/>
          </p:nvPr>
        </p:nvSpPr>
        <p:spPr>
          <a:xfrm>
            <a:off x="457200" y="1600200"/>
            <a:ext cx="8686800" cy="4525963"/>
          </a:xfrm>
        </p:spPr>
        <p:txBody>
          <a:bodyPr/>
          <a:lstStyle/>
          <a:p>
            <a:r>
              <a:rPr lang="en-US" dirty="0" smtClean="0">
                <a:solidFill>
                  <a:srgbClr val="FFC000"/>
                </a:solidFill>
                <a:effectLst>
                  <a:outerShdw blurRad="38100" dist="38100" dir="2700000" algn="tl">
                    <a:srgbClr val="000000">
                      <a:alpha val="43137"/>
                    </a:srgbClr>
                  </a:outerShdw>
                </a:effectLst>
              </a:rPr>
              <a:t>NOTES – Yellow Pages in NOTE </a:t>
            </a:r>
            <a:r>
              <a:rPr lang="en-US" dirty="0">
                <a:solidFill>
                  <a:srgbClr val="FFC000"/>
                </a:solidFill>
                <a:effectLst>
                  <a:outerShdw blurRad="38100" dist="38100" dir="2700000" algn="tl">
                    <a:srgbClr val="000000">
                      <a:alpha val="43137"/>
                    </a:srgbClr>
                  </a:outerShdw>
                </a:effectLst>
              </a:rPr>
              <a:t>Section of 3-Ring </a:t>
            </a:r>
            <a:r>
              <a:rPr lang="en-US" dirty="0" smtClean="0">
                <a:solidFill>
                  <a:srgbClr val="FFC000"/>
                </a:solidFill>
                <a:effectLst>
                  <a:outerShdw blurRad="38100" dist="38100" dir="2700000" algn="tl">
                    <a:srgbClr val="000000">
                      <a:alpha val="43137"/>
                    </a:srgbClr>
                  </a:outerShdw>
                </a:effectLst>
              </a:rPr>
              <a:t>Binder</a:t>
            </a:r>
          </a:p>
          <a:p>
            <a:r>
              <a:rPr lang="en-US" dirty="0" smtClean="0"/>
              <a:t> Copy Objective in the CW Section of your 3-Ring Binder:</a:t>
            </a:r>
          </a:p>
          <a:p>
            <a:pPr marL="0" indent="0">
              <a:buNone/>
            </a:pPr>
            <a:r>
              <a:rPr lang="en-US" sz="3600" b="1" i="1" dirty="0" smtClean="0">
                <a:solidFill>
                  <a:srgbClr val="003300"/>
                </a:solidFill>
              </a:rPr>
              <a:t>Students will calculate the MEASURES OF CENTER and the 5# SUMMARY for a data set and create data displays and graphs for the data set. </a:t>
            </a:r>
            <a:endParaRPr lang="en-US" sz="3600" b="1" i="1" dirty="0">
              <a:solidFill>
                <a:srgbClr val="003300"/>
              </a:solidFill>
            </a:endParaRPr>
          </a:p>
        </p:txBody>
      </p:sp>
      <p:pic>
        <p:nvPicPr>
          <p:cNvPr id="15362" name="Picture 2" descr="C:\Users\dstarbu\AppData\Local\Microsoft\Windows\Temporary Internet Files\Content.IE5\WTZ3S8M0\MC90031081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0394" y="5410200"/>
            <a:ext cx="1957005" cy="1419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658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bodyPr>
          <a:lstStyle/>
          <a:p>
            <a:pPr algn="ctr"/>
            <a:r>
              <a:rPr lang="en-US" dirty="0" smtClean="0"/>
              <a:t>What are CORNELL NOTES and WHY should we use them?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600200"/>
            <a:ext cx="7010400" cy="5257800"/>
          </a:xfrm>
        </p:spPr>
      </p:pic>
    </p:spTree>
    <p:extLst>
      <p:ext uri="{BB962C8B-B14F-4D97-AF65-F5344CB8AC3E}">
        <p14:creationId xmlns:p14="http://schemas.microsoft.com/office/powerpoint/2010/main" val="1861139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467600" cy="1143000"/>
          </a:xfrm>
        </p:spPr>
        <p:txBody>
          <a:bodyPr>
            <a:normAutofit fontScale="90000"/>
          </a:bodyPr>
          <a:lstStyle/>
          <a:p>
            <a:r>
              <a:rPr lang="en-US" dirty="0" smtClean="0"/>
              <a:t>What do Cornell Notes look like?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2200" y="1013159"/>
            <a:ext cx="4419600" cy="5700044"/>
          </a:xfrm>
        </p:spPr>
      </p:pic>
    </p:spTree>
    <p:extLst>
      <p:ext uri="{BB962C8B-B14F-4D97-AF65-F5344CB8AC3E}">
        <p14:creationId xmlns:p14="http://schemas.microsoft.com/office/powerpoint/2010/main" val="35070312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Expectations - Syllabus</a:t>
            </a:r>
            <a:endParaRPr lang="en-US" dirty="0"/>
          </a:p>
        </p:txBody>
      </p:sp>
      <p:sp>
        <p:nvSpPr>
          <p:cNvPr id="3" name="Content Placeholder 2"/>
          <p:cNvSpPr>
            <a:spLocks noGrp="1"/>
          </p:cNvSpPr>
          <p:nvPr>
            <p:ph sz="quarter" idx="1"/>
          </p:nvPr>
        </p:nvSpPr>
        <p:spPr>
          <a:xfrm>
            <a:off x="228600" y="1219200"/>
            <a:ext cx="8458200" cy="5257800"/>
          </a:xfrm>
        </p:spPr>
        <p:txBody>
          <a:bodyPr>
            <a:normAutofit lnSpcReduction="10000"/>
          </a:bodyPr>
          <a:lstStyle/>
          <a:p>
            <a:r>
              <a:rPr lang="en-US" b="1" dirty="0" smtClean="0">
                <a:solidFill>
                  <a:schemeClr val="accent1">
                    <a:lumMod val="50000"/>
                  </a:schemeClr>
                </a:solidFill>
              </a:rPr>
              <a:t>Pre-</a:t>
            </a:r>
            <a:r>
              <a:rPr lang="en-US" b="1" dirty="0" err="1" smtClean="0">
                <a:solidFill>
                  <a:schemeClr val="accent1">
                    <a:lumMod val="50000"/>
                  </a:schemeClr>
                </a:solidFill>
              </a:rPr>
              <a:t>Req’s</a:t>
            </a:r>
            <a:endParaRPr lang="en-US" b="1" dirty="0" smtClean="0">
              <a:solidFill>
                <a:schemeClr val="accent1">
                  <a:lumMod val="50000"/>
                </a:schemeClr>
              </a:solidFill>
            </a:endParaRPr>
          </a:p>
          <a:p>
            <a:r>
              <a:rPr lang="en-US" b="1" dirty="0" smtClean="0">
                <a:solidFill>
                  <a:schemeClr val="accent1">
                    <a:lumMod val="50000"/>
                  </a:schemeClr>
                </a:solidFill>
              </a:rPr>
              <a:t>Materials List</a:t>
            </a:r>
          </a:p>
          <a:p>
            <a:r>
              <a:rPr lang="en-US" b="1" dirty="0" smtClean="0">
                <a:solidFill>
                  <a:schemeClr val="accent1">
                    <a:lumMod val="50000"/>
                  </a:schemeClr>
                </a:solidFill>
              </a:rPr>
              <a:t>Attendance</a:t>
            </a:r>
          </a:p>
          <a:p>
            <a:r>
              <a:rPr lang="en-US" b="1" dirty="0" smtClean="0">
                <a:solidFill>
                  <a:schemeClr val="accent1">
                    <a:lumMod val="50000"/>
                  </a:schemeClr>
                </a:solidFill>
              </a:rPr>
              <a:t>Make-Up Work</a:t>
            </a:r>
          </a:p>
          <a:p>
            <a:r>
              <a:rPr lang="en-US" b="1" dirty="0" smtClean="0">
                <a:solidFill>
                  <a:schemeClr val="accent1">
                    <a:lumMod val="50000"/>
                  </a:schemeClr>
                </a:solidFill>
              </a:rPr>
              <a:t>HW – CW </a:t>
            </a:r>
            <a:r>
              <a:rPr lang="en-US" b="1" dirty="0">
                <a:solidFill>
                  <a:schemeClr val="accent1">
                    <a:lumMod val="50000"/>
                  </a:schemeClr>
                </a:solidFill>
              </a:rPr>
              <a:t>–</a:t>
            </a:r>
            <a:r>
              <a:rPr lang="en-US" b="1" dirty="0" smtClean="0">
                <a:solidFill>
                  <a:schemeClr val="accent1">
                    <a:lumMod val="50000"/>
                  </a:schemeClr>
                </a:solidFill>
              </a:rPr>
              <a:t> PRJ </a:t>
            </a:r>
            <a:r>
              <a:rPr lang="en-US" b="1" dirty="0">
                <a:solidFill>
                  <a:schemeClr val="accent1">
                    <a:lumMod val="50000"/>
                  </a:schemeClr>
                </a:solidFill>
              </a:rPr>
              <a:t>– </a:t>
            </a:r>
            <a:r>
              <a:rPr lang="en-US" b="1" dirty="0" smtClean="0">
                <a:solidFill>
                  <a:schemeClr val="accent1">
                    <a:lumMod val="50000"/>
                  </a:schemeClr>
                </a:solidFill>
              </a:rPr>
              <a:t> TQA </a:t>
            </a:r>
            <a:r>
              <a:rPr lang="en-US" b="1" dirty="0">
                <a:solidFill>
                  <a:schemeClr val="accent1">
                    <a:lumMod val="50000"/>
                  </a:schemeClr>
                </a:solidFill>
              </a:rPr>
              <a:t>– </a:t>
            </a:r>
            <a:r>
              <a:rPr lang="en-US" b="1" dirty="0" smtClean="0">
                <a:solidFill>
                  <a:schemeClr val="accent1">
                    <a:lumMod val="50000"/>
                  </a:schemeClr>
                </a:solidFill>
              </a:rPr>
              <a:t>N,B,TXT</a:t>
            </a:r>
          </a:p>
          <a:p>
            <a:r>
              <a:rPr lang="en-US" b="1" dirty="0" smtClean="0">
                <a:solidFill>
                  <a:schemeClr val="accent1">
                    <a:lumMod val="50000"/>
                  </a:schemeClr>
                </a:solidFill>
              </a:rPr>
              <a:t>Assignment Expectations</a:t>
            </a:r>
          </a:p>
          <a:p>
            <a:pPr lvl="1"/>
            <a:r>
              <a:rPr lang="en-US" b="1" dirty="0" smtClean="0">
                <a:solidFill>
                  <a:schemeClr val="accent1">
                    <a:lumMod val="50000"/>
                  </a:schemeClr>
                </a:solidFill>
              </a:rPr>
              <a:t>Heading</a:t>
            </a:r>
          </a:p>
          <a:p>
            <a:pPr lvl="1"/>
            <a:r>
              <a:rPr lang="en-US" b="1" dirty="0" smtClean="0">
                <a:solidFill>
                  <a:schemeClr val="accent1">
                    <a:lumMod val="50000"/>
                  </a:schemeClr>
                </a:solidFill>
              </a:rPr>
              <a:t>Objectives</a:t>
            </a:r>
          </a:p>
          <a:p>
            <a:r>
              <a:rPr lang="en-US" b="1" dirty="0" smtClean="0">
                <a:solidFill>
                  <a:schemeClr val="accent1">
                    <a:lumMod val="50000"/>
                  </a:schemeClr>
                </a:solidFill>
              </a:rPr>
              <a:t>Class Rules</a:t>
            </a:r>
          </a:p>
          <a:p>
            <a:r>
              <a:rPr lang="en-US" b="1" dirty="0" smtClean="0">
                <a:solidFill>
                  <a:schemeClr val="accent1">
                    <a:lumMod val="50000"/>
                  </a:schemeClr>
                </a:solidFill>
              </a:rPr>
              <a:t>Sign the Syllabus – PRINT Your Name</a:t>
            </a:r>
          </a:p>
          <a:p>
            <a:endParaRPr lang="en-US" b="1" dirty="0">
              <a:solidFill>
                <a:schemeClr val="accent1">
                  <a:lumMod val="50000"/>
                </a:schemeClr>
              </a:solidFill>
            </a:endParaRPr>
          </a:p>
        </p:txBody>
      </p:sp>
      <p:pic>
        <p:nvPicPr>
          <p:cNvPr id="11266" name="Picture 2" descr="C:\Users\dstarbu\AppData\Local\Microsoft\Windows\Temporary Internet Files\Content.IE5\AECW5UFU\MP90042656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295400"/>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6862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Class EXIT</a:t>
            </a:r>
            <a:endParaRPr lang="en-US" dirty="0"/>
          </a:p>
        </p:txBody>
      </p:sp>
      <p:sp>
        <p:nvSpPr>
          <p:cNvPr id="7" name="Content Placeholder 6"/>
          <p:cNvSpPr>
            <a:spLocks noGrp="1"/>
          </p:cNvSpPr>
          <p:nvPr>
            <p:ph idx="1"/>
          </p:nvPr>
        </p:nvSpPr>
        <p:spPr>
          <a:xfrm>
            <a:off x="152400" y="1600200"/>
            <a:ext cx="8610600" cy="5257800"/>
          </a:xfrm>
        </p:spPr>
        <p:txBody>
          <a:bodyPr>
            <a:normAutofit/>
          </a:bodyPr>
          <a:lstStyle/>
          <a:p>
            <a:pPr marL="365760" lvl="1" indent="0">
              <a:buNone/>
            </a:pPr>
            <a:endParaRPr lang="en-US" sz="2600" b="1" dirty="0" smtClean="0"/>
          </a:p>
          <a:p>
            <a:pPr marL="50800" lvl="1" indent="0">
              <a:buNone/>
            </a:pPr>
            <a:r>
              <a:rPr lang="en-US" b="1" dirty="0" smtClean="0"/>
              <a:t>Complete the following, showing all work:</a:t>
            </a:r>
          </a:p>
          <a:p>
            <a:pPr marL="50800" lvl="1" indent="0">
              <a:buNone/>
            </a:pPr>
            <a:r>
              <a:rPr lang="en-US" dirty="0" smtClean="0"/>
              <a:t>1.	</a:t>
            </a:r>
            <a:r>
              <a:rPr lang="en-US" b="1" dirty="0" smtClean="0"/>
              <a:t>Find the </a:t>
            </a:r>
            <a:r>
              <a:rPr lang="en-US" b="1" u="sng" dirty="0" smtClean="0"/>
              <a:t>MEAN, MEDIAN, MODE </a:t>
            </a:r>
            <a:r>
              <a:rPr lang="en-US" b="1" dirty="0" smtClean="0"/>
              <a:t>and </a:t>
            </a:r>
            <a:r>
              <a:rPr lang="en-US" b="1" u="sng" dirty="0" smtClean="0"/>
              <a:t>RANGE</a:t>
            </a:r>
            <a:r>
              <a:rPr lang="en-US" b="1" dirty="0" smtClean="0"/>
              <a:t> for 	the data set:</a:t>
            </a:r>
          </a:p>
          <a:p>
            <a:pPr marL="50800" lvl="1" indent="0">
              <a:buNone/>
            </a:pPr>
            <a:endParaRPr lang="en-US" dirty="0" smtClean="0"/>
          </a:p>
          <a:p>
            <a:pPr marL="50800" lvl="1" indent="0" algn="ctr">
              <a:buNone/>
            </a:pPr>
            <a:r>
              <a:rPr lang="en-US" sz="2600" b="1" dirty="0" smtClean="0">
                <a:solidFill>
                  <a:srgbClr val="002060"/>
                </a:solidFill>
              </a:rPr>
              <a:t>{14, 11, 14, 15, 17, 12, 13, 12, 19, 10, 11, 11, 16, 15, 16}</a:t>
            </a:r>
          </a:p>
          <a:p>
            <a:pPr marL="50800" lvl="1" indent="0" algn="ctr">
              <a:buNone/>
            </a:pPr>
            <a:endParaRPr lang="en-US" b="1" dirty="0" smtClean="0">
              <a:solidFill>
                <a:srgbClr val="002060"/>
              </a:solidFill>
            </a:endParaRPr>
          </a:p>
          <a:p>
            <a:pPr marL="365760" lvl="1" indent="0">
              <a:buNone/>
            </a:pPr>
            <a:endParaRPr lang="en-US" dirty="0" smtClean="0"/>
          </a:p>
          <a:p>
            <a:pPr lvl="1"/>
            <a:r>
              <a:rPr lang="en-US" b="1" dirty="0" smtClean="0">
                <a:solidFill>
                  <a:srgbClr val="C00000"/>
                </a:solidFill>
              </a:rPr>
              <a:t>HW Pg. 41/#1-6; Pg. 49/#1-12 Due FRIDAY</a:t>
            </a:r>
          </a:p>
          <a:p>
            <a:pPr lvl="1"/>
            <a:r>
              <a:rPr lang="en-US" b="1" u="sng" dirty="0" smtClean="0">
                <a:solidFill>
                  <a:srgbClr val="003300"/>
                </a:solidFill>
              </a:rPr>
              <a:t>QUIZ Friday</a:t>
            </a:r>
            <a:endParaRPr lang="en-US" b="1" u="sng" dirty="0">
              <a:solidFill>
                <a:srgbClr val="003300"/>
              </a:solidFill>
            </a:endParaRPr>
          </a:p>
          <a:p>
            <a:pPr lvl="1"/>
            <a:endParaRPr lang="en-US" dirty="0"/>
          </a:p>
        </p:txBody>
      </p:sp>
    </p:spTree>
    <p:extLst>
      <p:ext uri="{BB962C8B-B14F-4D97-AF65-F5344CB8AC3E}">
        <p14:creationId xmlns:p14="http://schemas.microsoft.com/office/powerpoint/2010/main" val="19119538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Algebra I	</a:t>
            </a:r>
            <a:endParaRPr lang="en-US" dirty="0"/>
          </a:p>
        </p:txBody>
      </p:sp>
      <p:sp>
        <p:nvSpPr>
          <p:cNvPr id="3" name="Content Placeholder 2"/>
          <p:cNvSpPr>
            <a:spLocks noGrp="1"/>
          </p:cNvSpPr>
          <p:nvPr>
            <p:ph idx="1"/>
          </p:nvPr>
        </p:nvSpPr>
        <p:spPr>
          <a:xfrm>
            <a:off x="457200" y="1371600"/>
            <a:ext cx="8229600" cy="4525963"/>
          </a:xfrm>
        </p:spPr>
        <p:txBody>
          <a:bodyPr/>
          <a:lstStyle/>
          <a:p>
            <a:r>
              <a:rPr lang="en-US" dirty="0" smtClean="0"/>
              <a:t>Use your calculator to complete Q. #8, Pg. 57.  All work should be completed in the CW section of your binder, graphs on Graph Paper</a:t>
            </a:r>
          </a:p>
          <a:p>
            <a:endParaRPr lang="en-US" dirty="0"/>
          </a:p>
        </p:txBody>
      </p:sp>
      <p:pic>
        <p:nvPicPr>
          <p:cNvPr id="13315" name="Picture 3" descr="C:\Users\dstarbu\AppData\Local\Microsoft\Windows\Temporary Internet Files\Content.IE5\WTZ3S8M0\MC900432493[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3522" y="3048000"/>
            <a:ext cx="2951445" cy="222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6497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600200"/>
            <a:ext cx="8839200" cy="5105400"/>
          </a:xfrm>
        </p:spPr>
        <p:txBody>
          <a:bodyPr>
            <a:normAutofit/>
          </a:bodyPr>
          <a:lstStyle/>
          <a:p>
            <a:pPr lvl="1"/>
            <a:r>
              <a:rPr lang="en-US" b="1" dirty="0" smtClean="0">
                <a:solidFill>
                  <a:srgbClr val="C00000"/>
                </a:solidFill>
              </a:rPr>
              <a:t>HW Questions: Pg. 55/ </a:t>
            </a:r>
            <a:r>
              <a:rPr lang="en-US" b="1" i="1" dirty="0">
                <a:solidFill>
                  <a:srgbClr val="C00000"/>
                </a:solidFill>
              </a:rPr>
              <a:t>#1-6, 9, 11, 12 DUE </a:t>
            </a:r>
            <a:r>
              <a:rPr lang="en-US" b="1" i="1" dirty="0" smtClean="0">
                <a:solidFill>
                  <a:srgbClr val="C00000"/>
                </a:solidFill>
              </a:rPr>
              <a:t>TODAY</a:t>
            </a:r>
          </a:p>
          <a:p>
            <a:pPr lvl="1"/>
            <a:r>
              <a:rPr lang="en-US" b="1" i="1" smtClean="0">
                <a:solidFill>
                  <a:schemeClr val="accent5">
                    <a:lumMod val="50000"/>
                  </a:schemeClr>
                </a:solidFill>
              </a:rPr>
              <a:t>Find your NEW ASSIGNED SEAT</a:t>
            </a:r>
            <a:endParaRPr lang="en-US" b="1" i="1" dirty="0" smtClean="0">
              <a:solidFill>
                <a:schemeClr val="accent5">
                  <a:lumMod val="50000"/>
                </a:schemeClr>
              </a:solidFill>
            </a:endParaRPr>
          </a:p>
          <a:p>
            <a:pPr lvl="1"/>
            <a:r>
              <a:rPr lang="en-US" b="1" i="1" dirty="0" smtClean="0">
                <a:solidFill>
                  <a:srgbClr val="003300"/>
                </a:solidFill>
              </a:rPr>
              <a:t>Classwork: Footprints</a:t>
            </a:r>
            <a:endParaRPr lang="en-US" b="1" i="1" dirty="0">
              <a:solidFill>
                <a:srgbClr val="003300"/>
              </a:solidFill>
            </a:endParaRPr>
          </a:p>
          <a:p>
            <a:pPr marL="457200" lvl="1" indent="0">
              <a:buNone/>
            </a:pPr>
            <a:r>
              <a:rPr lang="en-US" b="1" i="1" u="sng" dirty="0" smtClean="0">
                <a:solidFill>
                  <a:srgbClr val="003300"/>
                </a:solidFill>
              </a:rPr>
              <a:t>Learning Objective – Copy in CW Section of your binder:</a:t>
            </a:r>
          </a:p>
          <a:p>
            <a:pPr marL="457200" lvl="1" indent="0">
              <a:buNone/>
            </a:pPr>
            <a:r>
              <a:rPr lang="en-US" sz="5400" b="1" i="1" dirty="0" smtClean="0"/>
              <a:t>Students will calculate statistics and create HISTOGRAMS for class data</a:t>
            </a:r>
          </a:p>
        </p:txBody>
      </p:sp>
      <p:pic>
        <p:nvPicPr>
          <p:cNvPr id="4"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707128">
            <a:off x="7411973" y="4153789"/>
            <a:ext cx="1081536" cy="1356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14722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Measure!	</a:t>
            </a:r>
            <a:br>
              <a:rPr lang="en-US" dirty="0" smtClean="0"/>
            </a:br>
            <a:endParaRPr lang="en-US" dirty="0"/>
          </a:p>
        </p:txBody>
      </p:sp>
      <p:sp>
        <p:nvSpPr>
          <p:cNvPr id="3" name="Content Placeholder 2"/>
          <p:cNvSpPr>
            <a:spLocks noGrp="1"/>
          </p:cNvSpPr>
          <p:nvPr>
            <p:ph idx="1"/>
          </p:nvPr>
        </p:nvSpPr>
        <p:spPr>
          <a:xfrm>
            <a:off x="76200" y="990600"/>
            <a:ext cx="8991600" cy="5867400"/>
          </a:xfrm>
        </p:spPr>
        <p:txBody>
          <a:bodyPr>
            <a:normAutofit fontScale="77500" lnSpcReduction="20000"/>
          </a:bodyPr>
          <a:lstStyle/>
          <a:p>
            <a:r>
              <a:rPr lang="en-US" dirty="0" smtClean="0"/>
              <a:t>Leave </a:t>
            </a:r>
            <a:r>
              <a:rPr lang="en-US" dirty="0"/>
              <a:t>your shoe </a:t>
            </a:r>
            <a:r>
              <a:rPr lang="en-US" dirty="0" smtClean="0"/>
              <a:t>ON and trace your left foot on a sheet of paper! Measure the LENGTH of your footprint in CENTIMETERS..</a:t>
            </a:r>
          </a:p>
          <a:p>
            <a:endParaRPr lang="en-US" dirty="0"/>
          </a:p>
          <a:p>
            <a:pPr marL="0" indent="0">
              <a:buNone/>
            </a:pPr>
            <a:endParaRPr lang="en-US" dirty="0" smtClean="0"/>
          </a:p>
          <a:p>
            <a:endParaRPr lang="en-US" dirty="0"/>
          </a:p>
          <a:p>
            <a:endParaRPr lang="en-US" dirty="0" smtClean="0"/>
          </a:p>
          <a:p>
            <a:endParaRPr lang="en-US" dirty="0"/>
          </a:p>
          <a:p>
            <a:endParaRPr lang="en-US" dirty="0" smtClean="0"/>
          </a:p>
          <a:p>
            <a:r>
              <a:rPr lang="en-US" dirty="0" smtClean="0"/>
              <a:t>Record your data on the class poster</a:t>
            </a:r>
          </a:p>
          <a:p>
            <a:r>
              <a:rPr lang="en-US" dirty="0" smtClean="0"/>
              <a:t>Using your CALCULATOR, find the following:</a:t>
            </a:r>
          </a:p>
          <a:p>
            <a:pPr lvl="1"/>
            <a:r>
              <a:rPr lang="en-US" dirty="0" smtClean="0"/>
              <a:t>SORT the data set from SMALLEST (Min) to LARGEST (Max)</a:t>
            </a:r>
          </a:p>
          <a:p>
            <a:pPr lvl="1"/>
            <a:r>
              <a:rPr lang="en-US" dirty="0" smtClean="0"/>
              <a:t>Find the MEASURES OF CENTER and the RANGE for the data set</a:t>
            </a:r>
          </a:p>
          <a:p>
            <a:pPr lvl="1"/>
            <a:r>
              <a:rPr lang="en-US" dirty="0" smtClean="0"/>
              <a:t>Find the 5# Summary {MIN, Q1, MED, Q3, MAX} for the list</a:t>
            </a:r>
          </a:p>
          <a:p>
            <a:pPr lvl="1"/>
            <a:r>
              <a:rPr lang="en-US" dirty="0" smtClean="0"/>
              <a:t>Draw a BOX PLOT and a HISTOGRAM for the FOOT LENGTH data. Be sure to TITLE and LABEL your graphs.</a:t>
            </a:r>
          </a:p>
          <a:p>
            <a:pPr lvl="1"/>
            <a:r>
              <a:rPr lang="en-US" b="1" i="1" dirty="0">
                <a:solidFill>
                  <a:srgbClr val="C00000"/>
                </a:solidFill>
              </a:rPr>
              <a:t>HW: Pg. 55/ #1-6, 9, 11, </a:t>
            </a:r>
            <a:r>
              <a:rPr lang="en-US" b="1" i="1" dirty="0" smtClean="0">
                <a:solidFill>
                  <a:srgbClr val="C00000"/>
                </a:solidFill>
              </a:rPr>
              <a:t>12 DUE TODAY</a:t>
            </a:r>
            <a:endParaRPr lang="en-US" b="1" i="1" dirty="0">
              <a:solidFill>
                <a:srgbClr val="C00000"/>
              </a:solidFill>
            </a:endParaRPr>
          </a:p>
          <a:p>
            <a:pPr lvl="1"/>
            <a:endParaRPr lang="en-US" dirty="0"/>
          </a:p>
        </p:txBody>
      </p:sp>
      <p:pic>
        <p:nvPicPr>
          <p:cNvPr id="12290"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226742">
            <a:off x="2122316" y="1861521"/>
            <a:ext cx="726034" cy="91074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234691">
            <a:off x="3647422" y="2099944"/>
            <a:ext cx="726034" cy="9107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707128">
            <a:off x="5323822" y="2362985"/>
            <a:ext cx="726034" cy="9107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707128">
            <a:off x="6733522" y="3229384"/>
            <a:ext cx="726034" cy="9107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dstarbu\AppData\Local\Microsoft\Windows\Temporary Internet Files\Content.IE5\GXCNT3Q0\MC9000528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7408010">
            <a:off x="523222" y="1788868"/>
            <a:ext cx="726034" cy="910742"/>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355283">
            <a:off x="1740864" y="2826619"/>
            <a:ext cx="453542" cy="4571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875937">
            <a:off x="659468" y="2741816"/>
            <a:ext cx="453542" cy="4571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758704">
            <a:off x="2838896" y="2989097"/>
            <a:ext cx="453542" cy="45719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826848">
            <a:off x="4715358" y="3337685"/>
            <a:ext cx="453542" cy="4571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393393">
            <a:off x="3783668" y="3249868"/>
            <a:ext cx="453542" cy="45719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dstarbu\AppData\Local\Microsoft\Windows\Temporary Internet Files\Content.IE5\AECW5UFU\MC90005288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826848">
            <a:off x="5663559" y="3720621"/>
            <a:ext cx="453542" cy="457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51270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Learning Objective</a:t>
            </a:r>
            <a:endParaRPr lang="en-US" dirty="0"/>
          </a:p>
        </p:txBody>
      </p:sp>
      <p:sp>
        <p:nvSpPr>
          <p:cNvPr id="3" name="Content Placeholder 2"/>
          <p:cNvSpPr>
            <a:spLocks noGrp="1"/>
          </p:cNvSpPr>
          <p:nvPr>
            <p:ph idx="1"/>
          </p:nvPr>
        </p:nvSpPr>
        <p:spPr/>
        <p:txBody>
          <a:bodyPr/>
          <a:lstStyle/>
          <a:p>
            <a:r>
              <a:rPr lang="en-US" b="1" i="1" dirty="0" smtClean="0"/>
              <a:t>Students will calculate the 5# SUMMARY for data sets and create BOX PLOTS using these statistics.</a:t>
            </a:r>
          </a:p>
          <a:p>
            <a:pPr marL="0" indent="0">
              <a:buNone/>
            </a:pPr>
            <a:endParaRPr lang="en-US" b="1" i="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195281"/>
            <a:ext cx="7010400" cy="3260365"/>
          </a:xfrm>
          <a:prstGeom prst="rect">
            <a:avLst/>
          </a:prstGeom>
        </p:spPr>
      </p:pic>
    </p:spTree>
    <p:extLst>
      <p:ext uri="{BB962C8B-B14F-4D97-AF65-F5344CB8AC3E}">
        <p14:creationId xmlns:p14="http://schemas.microsoft.com/office/powerpoint/2010/main" val="2613464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pPr algn="ctr"/>
            <a:r>
              <a:rPr lang="en-US" dirty="0" smtClean="0"/>
              <a:t>The FOUR FACES of a FUNCTION</a:t>
            </a:r>
            <a:endParaRPr lang="en-US" dirty="0"/>
          </a:p>
        </p:txBody>
      </p:sp>
      <p:sp>
        <p:nvSpPr>
          <p:cNvPr id="3" name="Content Placeholder 2"/>
          <p:cNvSpPr>
            <a:spLocks noGrp="1"/>
          </p:cNvSpPr>
          <p:nvPr>
            <p:ph idx="1"/>
          </p:nvPr>
        </p:nvSpPr>
        <p:spPr>
          <a:xfrm>
            <a:off x="457200" y="838200"/>
            <a:ext cx="7467600" cy="5635752"/>
          </a:xfrm>
        </p:spPr>
        <p:txBody>
          <a:bodyPr/>
          <a:lstStyle/>
          <a:p>
            <a:r>
              <a:rPr lang="en-US" dirty="0" smtClean="0"/>
              <a:t>Situation – A word problem describing a 	mathematical problem</a:t>
            </a:r>
          </a:p>
          <a:p>
            <a:r>
              <a:rPr lang="en-US" dirty="0" smtClean="0"/>
              <a:t>Table – A</a:t>
            </a:r>
            <a:r>
              <a:rPr lang="en-US" dirty="0"/>
              <a:t> </a:t>
            </a:r>
            <a:r>
              <a:rPr lang="en-US" dirty="0" smtClean="0"/>
              <a:t>set of (x, y) coordinate pairs that 	satisfy an equation or a function</a:t>
            </a:r>
          </a:p>
          <a:p>
            <a:r>
              <a:rPr lang="en-US" dirty="0" smtClean="0"/>
              <a:t>Graph – A visual representation of a function</a:t>
            </a:r>
          </a:p>
          <a:p>
            <a:r>
              <a:rPr lang="en-US" dirty="0" smtClean="0"/>
              <a:t>Equation – An algebraic rule or representation of 	that defines a function</a:t>
            </a:r>
          </a:p>
          <a:p>
            <a:endParaRPr lang="en-US" dirty="0"/>
          </a:p>
          <a:p>
            <a:pPr algn="ctr"/>
            <a:endParaRPr lang="en-US" dirty="0" smtClean="0"/>
          </a:p>
          <a:p>
            <a:endParaRPr lang="en-US" dirty="0"/>
          </a:p>
        </p:txBody>
      </p:sp>
      <p:pic>
        <p:nvPicPr>
          <p:cNvPr id="4" name="Picture 3"/>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a:off x="3428999" y="3713988"/>
            <a:ext cx="2737999" cy="2674112"/>
          </a:xfrm>
          <a:prstGeom prst="rect">
            <a:avLst/>
          </a:prstGeom>
        </p:spPr>
      </p:pic>
    </p:spTree>
    <p:extLst>
      <p:ext uri="{BB962C8B-B14F-4D97-AF65-F5344CB8AC3E}">
        <p14:creationId xmlns:p14="http://schemas.microsoft.com/office/powerpoint/2010/main" val="32992279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 – Learning Objective</a:t>
            </a:r>
            <a:br>
              <a:rPr lang="en-US" dirty="0" smtClean="0"/>
            </a:br>
            <a:r>
              <a:rPr lang="en-US" dirty="0" smtClean="0"/>
              <a:t>Copy in CW Section of your binder</a:t>
            </a:r>
            <a:endParaRPr lang="en-US" dirty="0"/>
          </a:p>
        </p:txBody>
      </p:sp>
      <p:sp>
        <p:nvSpPr>
          <p:cNvPr id="3" name="Content Placeholder 2"/>
          <p:cNvSpPr>
            <a:spLocks noGrp="1"/>
          </p:cNvSpPr>
          <p:nvPr>
            <p:ph idx="1"/>
          </p:nvPr>
        </p:nvSpPr>
        <p:spPr/>
        <p:txBody>
          <a:bodyPr/>
          <a:lstStyle/>
          <a:p>
            <a:pPr marL="0" indent="0">
              <a:buNone/>
            </a:pPr>
            <a:r>
              <a:rPr lang="en-US" b="1" i="1" dirty="0" smtClean="0"/>
              <a:t>Students will use the MEASURES OF CENTER, 5# SUMMARY and IQR to analyze data and identify OUTLIERS by hand and on the calculator.</a:t>
            </a:r>
          </a:p>
          <a:p>
            <a:pPr marL="0" indent="0">
              <a:buNone/>
            </a:pPr>
            <a:endParaRPr lang="en-US" b="1" i="1" dirty="0"/>
          </a:p>
          <a:p>
            <a:r>
              <a:rPr lang="en-US" b="1" i="1" dirty="0" smtClean="0">
                <a:solidFill>
                  <a:srgbClr val="C00000"/>
                </a:solidFill>
              </a:rPr>
              <a:t>Baseball data</a:t>
            </a:r>
          </a:p>
          <a:p>
            <a:r>
              <a:rPr lang="en-US" b="1" i="1" dirty="0" smtClean="0">
                <a:solidFill>
                  <a:srgbClr val="C00000"/>
                </a:solidFill>
              </a:rPr>
              <a:t>HW: Pg. 55/ #1-6, 9, 11, 12</a:t>
            </a:r>
            <a:endParaRPr lang="en-US" b="1" i="1" dirty="0">
              <a:solidFill>
                <a:srgbClr val="C00000"/>
              </a:solidFill>
            </a:endParaRPr>
          </a:p>
        </p:txBody>
      </p:sp>
      <p:pic>
        <p:nvPicPr>
          <p:cNvPr id="11266" name="Picture 2" descr="C:\Users\dstarbu\AppData\Local\Microsoft\Windows\Temporary Internet Files\Content.IE5\2PUEW0UN\MC90031081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3314700"/>
            <a:ext cx="2835610" cy="205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9843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447800"/>
            <a:ext cx="8153400" cy="5026152"/>
          </a:xfrm>
        </p:spPr>
        <p:txBody>
          <a:bodyPr/>
          <a:lstStyle/>
          <a:p>
            <a:r>
              <a:rPr lang="en-US" dirty="0" smtClean="0"/>
              <a:t>You need: </a:t>
            </a:r>
          </a:p>
          <a:p>
            <a:pPr lvl="1"/>
            <a:r>
              <a:rPr lang="en-US" dirty="0" smtClean="0"/>
              <a:t>Textbook, Paper, Pencil, Notes</a:t>
            </a:r>
          </a:p>
          <a:p>
            <a:pPr lvl="1"/>
            <a:r>
              <a:rPr lang="en-US" b="1" dirty="0" smtClean="0">
                <a:solidFill>
                  <a:srgbClr val="C00000"/>
                </a:solidFill>
              </a:rPr>
              <a:t>HW </a:t>
            </a:r>
            <a:r>
              <a:rPr lang="en-US" b="1" dirty="0">
                <a:solidFill>
                  <a:srgbClr val="C00000"/>
                </a:solidFill>
              </a:rPr>
              <a:t>Pg. </a:t>
            </a:r>
            <a:r>
              <a:rPr lang="en-US" b="1" dirty="0" smtClean="0">
                <a:solidFill>
                  <a:srgbClr val="C00000"/>
                </a:solidFill>
              </a:rPr>
              <a:t>41/ Q. #1-6;  Pg. 49/ #1-12</a:t>
            </a:r>
          </a:p>
          <a:p>
            <a:pPr marL="457200" lvl="1" indent="-457200">
              <a:buFont typeface="Arial" pitchFamily="34" charset="0"/>
              <a:buChar char="•"/>
            </a:pPr>
            <a:r>
              <a:rPr lang="en-US" b="1" dirty="0" smtClean="0">
                <a:solidFill>
                  <a:schemeClr val="tx2">
                    <a:lumMod val="50000"/>
                  </a:schemeClr>
                </a:solidFill>
              </a:rPr>
              <a:t>Baseball Data and Box Plots</a:t>
            </a:r>
          </a:p>
          <a:p>
            <a:endParaRPr lang="en-US" dirty="0" smtClean="0"/>
          </a:p>
        </p:txBody>
      </p:sp>
      <p:pic>
        <p:nvPicPr>
          <p:cNvPr id="11266" name="Picture 2" descr="C:\Program Files\Microsoft Office\MEDIA\CAGCAT10\j0199036.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0" y="3962400"/>
            <a:ext cx="2489687"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6828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600200"/>
            <a:ext cx="8534400" cy="5085588"/>
          </a:xfrm>
        </p:spPr>
        <p:txBody>
          <a:bodyPr>
            <a:normAutofit fontScale="92500" lnSpcReduction="10000"/>
          </a:bodyPr>
          <a:lstStyle/>
          <a:p>
            <a:r>
              <a:rPr lang="en-US" b="1" i="1" dirty="0" smtClean="0">
                <a:solidFill>
                  <a:srgbClr val="C00000"/>
                </a:solidFill>
              </a:rPr>
              <a:t>HW DUE: </a:t>
            </a:r>
            <a:r>
              <a:rPr lang="en-US" b="1" i="1" dirty="0">
                <a:solidFill>
                  <a:srgbClr val="C00000"/>
                </a:solidFill>
              </a:rPr>
              <a:t>Pg. 55/ #1-6, 9, 11, 12</a:t>
            </a:r>
          </a:p>
          <a:p>
            <a:r>
              <a:rPr lang="en-US" dirty="0" smtClean="0"/>
              <a:t>P.5 Complete FOOTPRINTS</a:t>
            </a:r>
          </a:p>
          <a:p>
            <a:r>
              <a:rPr lang="en-US" dirty="0" smtClean="0"/>
              <a:t>Histograms – Airplane Data</a:t>
            </a:r>
          </a:p>
          <a:p>
            <a:r>
              <a:rPr lang="en-US" b="1" dirty="0" smtClean="0"/>
              <a:t>Using the data from the table, find the MEASURES OF CENTER, RANGE  and the 5# SUMMARY for the data set</a:t>
            </a:r>
          </a:p>
          <a:p>
            <a:r>
              <a:rPr lang="en-US" b="1" dirty="0" smtClean="0"/>
              <a:t>Create a BOX PLOT and a HISTOGRAM for the data set on the SAME GRID using GRAPH PAPER</a:t>
            </a:r>
          </a:p>
          <a:p>
            <a:r>
              <a:rPr lang="en-US" b="1" dirty="0" smtClean="0">
                <a:solidFill>
                  <a:srgbClr val="C00000"/>
                </a:solidFill>
              </a:rPr>
              <a:t>HW: Pg. 62/ #1-5, 8, 10</a:t>
            </a:r>
          </a:p>
          <a:p>
            <a:pPr marL="0" indent="0">
              <a:buNone/>
            </a:pPr>
            <a:r>
              <a:rPr lang="en-US" b="1" dirty="0" smtClean="0">
                <a:solidFill>
                  <a:srgbClr val="C00000"/>
                </a:solidFill>
              </a:rPr>
              <a:t>	Due TUESDAY</a:t>
            </a:r>
            <a:endParaRPr lang="en-US" b="1" dirty="0">
              <a:solidFill>
                <a:srgbClr val="C00000"/>
              </a:solidFill>
            </a:endParaRPr>
          </a:p>
        </p:txBody>
      </p:sp>
      <p:pic>
        <p:nvPicPr>
          <p:cNvPr id="11267" name="Picture 3" descr="C:\Users\dstarbu\AppData\Local\Microsoft\Windows\Temporary Internet Files\Content.IE5\GXCNT3Q0\MP90020129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5334000"/>
            <a:ext cx="2057400" cy="1351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7629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76200" y="1600200"/>
            <a:ext cx="8991600" cy="4525963"/>
          </a:xfrm>
        </p:spPr>
        <p:txBody>
          <a:bodyPr>
            <a:normAutofit fontScale="85000" lnSpcReduction="10000"/>
          </a:bodyPr>
          <a:lstStyle/>
          <a:p>
            <a:r>
              <a:rPr lang="en-US" b="1" dirty="0" smtClean="0">
                <a:solidFill>
                  <a:srgbClr val="C00000"/>
                </a:solidFill>
              </a:rPr>
              <a:t>HW Questions: </a:t>
            </a:r>
            <a:r>
              <a:rPr lang="en-US" b="1" dirty="0">
                <a:solidFill>
                  <a:srgbClr val="C00000"/>
                </a:solidFill>
              </a:rPr>
              <a:t>Pg. 62/ #1-5, 8, </a:t>
            </a:r>
            <a:r>
              <a:rPr lang="en-US" b="1" dirty="0" smtClean="0">
                <a:solidFill>
                  <a:srgbClr val="C00000"/>
                </a:solidFill>
              </a:rPr>
              <a:t>10; Due TUESDAY</a:t>
            </a:r>
          </a:p>
          <a:p>
            <a:r>
              <a:rPr lang="en-US" b="1" dirty="0" smtClean="0">
                <a:solidFill>
                  <a:srgbClr val="002060"/>
                </a:solidFill>
              </a:rPr>
              <a:t>Class Objective - Copy in CW Section of your 3-Ring Binder:</a:t>
            </a:r>
          </a:p>
          <a:p>
            <a:pPr marL="0" indent="0">
              <a:buNone/>
            </a:pPr>
            <a:r>
              <a:rPr lang="en-US" sz="4800" b="1" i="1" dirty="0" smtClean="0"/>
              <a:t>Students will COMPARE and CONTRAST BOX PLOTS and </a:t>
            </a:r>
            <a:r>
              <a:rPr lang="en-US" sz="4800" b="1" i="1" dirty="0"/>
              <a:t>5</a:t>
            </a:r>
            <a:r>
              <a:rPr lang="en-US" sz="4800" b="1" i="1" dirty="0" smtClean="0"/>
              <a:t>-Number Summaries for data sets</a:t>
            </a:r>
          </a:p>
          <a:p>
            <a:pPr marL="0" indent="0">
              <a:buNone/>
            </a:pPr>
            <a:endParaRPr lang="en-US" sz="4400" b="1" i="1" dirty="0" smtClean="0"/>
          </a:p>
          <a:p>
            <a:pPr marL="0" indent="0">
              <a:buNone/>
            </a:pPr>
            <a:r>
              <a:rPr lang="en-US" b="1" i="1" dirty="0" smtClean="0">
                <a:solidFill>
                  <a:srgbClr val="003300"/>
                </a:solidFill>
              </a:rPr>
              <a:t>Classwork: Pg. 56/ #7; CW Sheet</a:t>
            </a:r>
          </a:p>
          <a:p>
            <a:pPr marL="0" indent="0">
              <a:buNone/>
            </a:pPr>
            <a:r>
              <a:rPr lang="en-US" b="1" i="1" dirty="0" smtClean="0">
                <a:solidFill>
                  <a:srgbClr val="C00000"/>
                </a:solidFill>
              </a:rPr>
              <a:t>HW: Pg. 66/ #11, 12, 13</a:t>
            </a:r>
            <a:endParaRPr lang="en-US" b="1" i="1" dirty="0">
              <a:solidFill>
                <a:srgbClr val="C00000"/>
              </a:solidFill>
            </a:endParaRPr>
          </a:p>
          <a:p>
            <a:pPr marL="0" indent="0">
              <a:buNone/>
            </a:pPr>
            <a:endParaRPr lang="en-US" dirty="0"/>
          </a:p>
        </p:txBody>
      </p:sp>
      <p:pic>
        <p:nvPicPr>
          <p:cNvPr id="11266" name="Picture 2" descr="C:\Users\dstarbu\AppData\Local\Microsoft\Windows\Temporary Internet Files\Content.IE5\2PUEW0UN\MC90043527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4648200"/>
            <a:ext cx="2691027"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3481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467600" cy="1143000"/>
          </a:xfrm>
        </p:spPr>
        <p:txBody>
          <a:bodyPr>
            <a:normAutofit fontScale="90000"/>
          </a:bodyPr>
          <a:lstStyle/>
          <a:p>
            <a:r>
              <a:rPr lang="en-US" dirty="0" smtClean="0"/>
              <a:t/>
            </a:r>
            <a:br>
              <a:rPr lang="en-US" dirty="0" smtClean="0"/>
            </a:br>
            <a:r>
              <a:rPr lang="en-US" dirty="0"/>
              <a:t/>
            </a:r>
            <a:br>
              <a:rPr lang="en-US" dirty="0"/>
            </a:br>
            <a:r>
              <a:rPr lang="en-US" b="1" dirty="0" smtClean="0"/>
              <a:t>Dana Starbuck</a:t>
            </a:r>
            <a:br>
              <a:rPr lang="en-US" b="1" dirty="0" smtClean="0"/>
            </a:br>
            <a:r>
              <a:rPr lang="en-US" b="1" dirty="0" smtClean="0"/>
              <a:t>Pre Calculus – Periods 1, 2 </a:t>
            </a:r>
            <a:br>
              <a:rPr lang="en-US" b="1" dirty="0" smtClean="0"/>
            </a:br>
            <a:r>
              <a:rPr lang="en-US" b="1" dirty="0" smtClean="0"/>
              <a:t>Algebra I – Periods 3, 5, 6</a:t>
            </a:r>
            <a:br>
              <a:rPr lang="en-US" b="1" dirty="0" smtClean="0"/>
            </a:br>
            <a:r>
              <a:rPr lang="en-US" dirty="0"/>
              <a:t>	</a:t>
            </a:r>
          </a:p>
        </p:txBody>
      </p:sp>
      <p:sp>
        <p:nvSpPr>
          <p:cNvPr id="3" name="Content Placeholder 2"/>
          <p:cNvSpPr>
            <a:spLocks noGrp="1"/>
          </p:cNvSpPr>
          <p:nvPr>
            <p:ph idx="1"/>
          </p:nvPr>
        </p:nvSpPr>
        <p:spPr>
          <a:xfrm>
            <a:off x="240299" y="2590800"/>
            <a:ext cx="8510556" cy="3763963"/>
          </a:xfrm>
        </p:spPr>
        <p:txBody>
          <a:bodyPr>
            <a:normAutofit lnSpcReduction="10000"/>
          </a:bodyPr>
          <a:lstStyle/>
          <a:p>
            <a:pPr marL="0" indent="0" algn="ctr">
              <a:buNone/>
            </a:pPr>
            <a:endParaRPr lang="en-US" b="1" dirty="0" smtClean="0">
              <a:solidFill>
                <a:srgbClr val="7030A0"/>
              </a:solidFill>
            </a:endParaRPr>
          </a:p>
          <a:p>
            <a:pPr marL="0" indent="0" algn="ctr">
              <a:buNone/>
            </a:pPr>
            <a:endParaRPr lang="en-US" b="1" dirty="0" smtClean="0">
              <a:solidFill>
                <a:srgbClr val="7030A0"/>
              </a:solidFill>
            </a:endParaRPr>
          </a:p>
          <a:p>
            <a:pPr marL="0" indent="0" algn="ctr">
              <a:buNone/>
            </a:pPr>
            <a:endParaRPr lang="en-US" b="1" dirty="0">
              <a:solidFill>
                <a:srgbClr val="7030A0"/>
              </a:solidFill>
            </a:endParaRPr>
          </a:p>
          <a:p>
            <a:pPr marL="0" indent="0" algn="ctr">
              <a:buNone/>
            </a:pPr>
            <a:r>
              <a:rPr lang="en-US" b="1" dirty="0" smtClean="0">
                <a:solidFill>
                  <a:srgbClr val="7030A0"/>
                </a:solidFill>
              </a:rPr>
              <a:t>Room 323</a:t>
            </a:r>
          </a:p>
          <a:p>
            <a:pPr marL="0" indent="0" algn="ctr">
              <a:buNone/>
            </a:pPr>
            <a:r>
              <a:rPr lang="en-US" b="1" dirty="0" smtClean="0">
                <a:solidFill>
                  <a:srgbClr val="7030A0"/>
                </a:solidFill>
              </a:rPr>
              <a:t>dana_starbuck@dpsk12.org</a:t>
            </a:r>
          </a:p>
          <a:p>
            <a:pPr marL="0" indent="0" algn="ctr">
              <a:buNone/>
            </a:pPr>
            <a:r>
              <a:rPr lang="en-US" b="1" dirty="0" smtClean="0">
                <a:solidFill>
                  <a:srgbClr val="7030A0"/>
                </a:solidFill>
              </a:rPr>
              <a:t>720-423-6178</a:t>
            </a:r>
          </a:p>
          <a:p>
            <a:pPr marL="0" indent="0" algn="ctr">
              <a:buNone/>
            </a:pPr>
            <a:r>
              <a:rPr lang="en-US" b="1" dirty="0" smtClean="0">
                <a:solidFill>
                  <a:srgbClr val="7030A0"/>
                </a:solidFill>
              </a:rPr>
              <a:t>www.southstarbuckmath.wikispaces.com</a:t>
            </a:r>
            <a:endParaRPr lang="en-US" b="1" dirty="0">
              <a:solidFill>
                <a:srgbClr val="7030A0"/>
              </a:solidFill>
            </a:endParaRPr>
          </a:p>
        </p:txBody>
      </p:sp>
      <p:pic>
        <p:nvPicPr>
          <p:cNvPr id="5" name="Content Placeholder 3" descr="C:\Users\dstarbu\AppData\Local\Microsoft\Windows\Temporary Internet Files\Low\Content.IE5\8RI1TOPM\gargoyle[1].jpg"/>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2514600"/>
            <a:ext cx="1981200" cy="1676400"/>
          </a:xfrm>
          <a:prstGeom prst="rect">
            <a:avLst/>
          </a:prstGeom>
          <a:noFill/>
          <a:ln>
            <a:noFill/>
          </a:ln>
        </p:spPr>
      </p:pic>
    </p:spTree>
    <p:extLst>
      <p:ext uri="{BB962C8B-B14F-4D97-AF65-F5344CB8AC3E}">
        <p14:creationId xmlns:p14="http://schemas.microsoft.com/office/powerpoint/2010/main" val="32597245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49"/>
            <a:ext cx="8229600" cy="1143000"/>
          </a:xfrm>
        </p:spPr>
        <p:txBody>
          <a:bodyPr>
            <a:normAutofit fontScale="90000"/>
          </a:bodyPr>
          <a:lstStyle/>
          <a:p>
            <a:r>
              <a:rPr lang="en-US" dirty="0" smtClean="0"/>
              <a:t>Algebra I</a:t>
            </a:r>
            <a:br>
              <a:rPr lang="en-US" dirty="0" smtClean="0"/>
            </a:br>
            <a:r>
              <a:rPr lang="en-US" dirty="0" smtClean="0"/>
              <a:t>Chapter 1 Group Assessment	</a:t>
            </a:r>
            <a:endParaRPr lang="en-US" dirty="0"/>
          </a:p>
        </p:txBody>
      </p:sp>
      <p:sp>
        <p:nvSpPr>
          <p:cNvPr id="3" name="Content Placeholder 2"/>
          <p:cNvSpPr>
            <a:spLocks noGrp="1"/>
          </p:cNvSpPr>
          <p:nvPr>
            <p:ph idx="1"/>
          </p:nvPr>
        </p:nvSpPr>
        <p:spPr>
          <a:xfrm>
            <a:off x="228600" y="1143000"/>
            <a:ext cx="8610600" cy="5715000"/>
          </a:xfrm>
        </p:spPr>
        <p:txBody>
          <a:bodyPr>
            <a:normAutofit fontScale="85000" lnSpcReduction="20000"/>
          </a:bodyPr>
          <a:lstStyle/>
          <a:p>
            <a:r>
              <a:rPr lang="en-US" dirty="0" smtClean="0"/>
              <a:t>ALL work in the CW section of YOUR binder:</a:t>
            </a:r>
          </a:p>
          <a:p>
            <a:pPr lvl="1"/>
            <a:r>
              <a:rPr lang="en-US" dirty="0" smtClean="0"/>
              <a:t>Title of Data set</a:t>
            </a:r>
          </a:p>
          <a:p>
            <a:pPr lvl="1"/>
            <a:r>
              <a:rPr lang="en-US" dirty="0" smtClean="0"/>
              <a:t>SORTED Data Set</a:t>
            </a:r>
          </a:p>
          <a:p>
            <a:pPr lvl="1"/>
            <a:r>
              <a:rPr lang="en-US" dirty="0" smtClean="0"/>
              <a:t>ACCURATE Mean, Mode(s), Range of data set</a:t>
            </a:r>
          </a:p>
          <a:p>
            <a:pPr lvl="1"/>
            <a:r>
              <a:rPr lang="en-US" dirty="0" smtClean="0"/>
              <a:t>ACCURATE 5# Summary and IQR of data set</a:t>
            </a:r>
          </a:p>
          <a:p>
            <a:pPr lvl="1"/>
            <a:r>
              <a:rPr lang="en-US" dirty="0" smtClean="0"/>
              <a:t>ACCURATE Box Plot ABOVE Histogram w/ bins shown; Titled and Labeled</a:t>
            </a:r>
          </a:p>
          <a:p>
            <a:pPr lvl="1"/>
            <a:r>
              <a:rPr lang="en-US" dirty="0" smtClean="0"/>
              <a:t>ACCURATE Stem and Leaf </a:t>
            </a:r>
            <a:r>
              <a:rPr lang="en-US" b="1" u="sng" dirty="0" smtClean="0"/>
              <a:t>AND</a:t>
            </a:r>
            <a:r>
              <a:rPr lang="en-US" dirty="0" smtClean="0"/>
              <a:t> Bar Graph, Titled and Labeled</a:t>
            </a:r>
          </a:p>
          <a:p>
            <a:pPr lvl="1"/>
            <a:r>
              <a:rPr lang="en-US" dirty="0" smtClean="0"/>
              <a:t>Summarizing, detailed  paragraph of statistics, outliers (if any), with explanations…what do these numbers tell you about the data?</a:t>
            </a:r>
          </a:p>
          <a:p>
            <a:pPr lvl="1"/>
            <a:r>
              <a:rPr lang="en-US" dirty="0" smtClean="0"/>
              <a:t>Once ALL members of the group agree on answers, create one poster for your data set, with all the above items. Each group member will contribute to the completion of the poster.</a:t>
            </a:r>
          </a:p>
          <a:p>
            <a:pPr lvl="1"/>
            <a:r>
              <a:rPr lang="en-US" b="1" dirty="0" smtClean="0">
                <a:solidFill>
                  <a:srgbClr val="FF0000"/>
                </a:solidFill>
              </a:rPr>
              <a:t>HW: Pg. 66/ #11-13 – Due Friday</a:t>
            </a:r>
          </a:p>
          <a:p>
            <a:pPr lvl="1"/>
            <a:r>
              <a:rPr lang="en-US" b="1" dirty="0" smtClean="0">
                <a:solidFill>
                  <a:srgbClr val="FF0000"/>
                </a:solidFill>
              </a:rPr>
              <a:t>Chapter 1 Unit Test – Monday</a:t>
            </a:r>
            <a:endParaRPr lang="en-US" b="1" dirty="0">
              <a:solidFill>
                <a:srgbClr val="FF00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4200" y="1295400"/>
            <a:ext cx="1921452" cy="1568450"/>
          </a:xfrm>
          <a:prstGeom prst="rect">
            <a:avLst/>
          </a:prstGeom>
        </p:spPr>
      </p:pic>
    </p:spTree>
    <p:extLst>
      <p:ext uri="{BB962C8B-B14F-4D97-AF65-F5344CB8AC3E}">
        <p14:creationId xmlns:p14="http://schemas.microsoft.com/office/powerpoint/2010/main" val="26399129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600200"/>
            <a:ext cx="8763000" cy="5029200"/>
          </a:xfrm>
        </p:spPr>
        <p:txBody>
          <a:bodyPr/>
          <a:lstStyle/>
          <a:p>
            <a:r>
              <a:rPr lang="en-US" dirty="0" smtClean="0"/>
              <a:t>Copy the Class Objective in the CW Section of your 3-Ring Binder:</a:t>
            </a:r>
          </a:p>
          <a:p>
            <a:pPr marL="0" indent="0">
              <a:buNone/>
            </a:pPr>
            <a:r>
              <a:rPr lang="en-US" sz="4000" b="1" i="1" dirty="0" smtClean="0"/>
              <a:t>Students will complete 2-WAY TABLES for data and analyze the entries in the tables.</a:t>
            </a:r>
          </a:p>
          <a:p>
            <a:pPr lvl="1"/>
            <a:r>
              <a:rPr lang="en-US" b="1" dirty="0" smtClean="0">
                <a:solidFill>
                  <a:srgbClr val="003300"/>
                </a:solidFill>
              </a:rPr>
              <a:t>Chapter </a:t>
            </a:r>
            <a:r>
              <a:rPr lang="en-US" b="1" dirty="0">
                <a:solidFill>
                  <a:srgbClr val="003300"/>
                </a:solidFill>
              </a:rPr>
              <a:t>1 Unit Test – </a:t>
            </a:r>
            <a:r>
              <a:rPr lang="en-US" b="1" dirty="0" smtClean="0">
                <a:solidFill>
                  <a:srgbClr val="003300"/>
                </a:solidFill>
              </a:rPr>
              <a:t>Tuesday/Wednesday</a:t>
            </a:r>
            <a:endParaRPr lang="en-US" b="1" dirty="0">
              <a:solidFill>
                <a:srgbClr val="003300"/>
              </a:solidFill>
            </a:endParaRPr>
          </a:p>
        </p:txBody>
      </p:sp>
      <p:pic>
        <p:nvPicPr>
          <p:cNvPr id="11266" name="Picture 2" descr="C:\Users\dstarbu\AppData\Local\Microsoft\Windows\Temporary Internet Files\Content.IE5\WTZ3S8M0\MC90038544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5181600"/>
            <a:ext cx="2062480" cy="147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386304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normAutofit/>
          </a:bodyPr>
          <a:lstStyle/>
          <a:p>
            <a:r>
              <a:rPr lang="en-US" sz="4800" b="1" dirty="0" smtClean="0">
                <a:solidFill>
                  <a:schemeClr val="tx2">
                    <a:lumMod val="50000"/>
                  </a:schemeClr>
                </a:solidFill>
              </a:rPr>
              <a:t>Chapter 1 - TEST TODAY</a:t>
            </a:r>
          </a:p>
          <a:p>
            <a:r>
              <a:rPr lang="en-US" sz="4800" b="1" dirty="0" smtClean="0">
                <a:solidFill>
                  <a:srgbClr val="C00000"/>
                </a:solidFill>
              </a:rPr>
              <a:t>Make-Up Work, Test Corrections Due FRIDAY 3 p.m. – NO EXCEPTIONS</a:t>
            </a:r>
          </a:p>
        </p:txBody>
      </p:sp>
    </p:spTree>
    <p:extLst>
      <p:ext uri="{BB962C8B-B14F-4D97-AF65-F5344CB8AC3E}">
        <p14:creationId xmlns:p14="http://schemas.microsoft.com/office/powerpoint/2010/main" val="26160660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Algebra I</a:t>
            </a:r>
            <a:endParaRPr lang="en-US" dirty="0"/>
          </a:p>
        </p:txBody>
      </p:sp>
      <p:sp>
        <p:nvSpPr>
          <p:cNvPr id="3" name="Content Placeholder 2"/>
          <p:cNvSpPr>
            <a:spLocks noGrp="1"/>
          </p:cNvSpPr>
          <p:nvPr>
            <p:ph idx="1"/>
          </p:nvPr>
        </p:nvSpPr>
        <p:spPr>
          <a:xfrm>
            <a:off x="76200" y="1600200"/>
            <a:ext cx="9067800" cy="5181600"/>
          </a:xfrm>
        </p:spPr>
        <p:txBody>
          <a:bodyPr/>
          <a:lstStyle/>
          <a:p>
            <a:r>
              <a:rPr lang="en-US" b="1" dirty="0" smtClean="0">
                <a:solidFill>
                  <a:srgbClr val="660066"/>
                </a:solidFill>
              </a:rPr>
              <a:t>Finish: </a:t>
            </a:r>
            <a:r>
              <a:rPr lang="en-US" b="1" dirty="0">
                <a:solidFill>
                  <a:srgbClr val="660066"/>
                </a:solidFill>
              </a:rPr>
              <a:t>U</a:t>
            </a:r>
            <a:r>
              <a:rPr lang="en-US" b="1" dirty="0" smtClean="0">
                <a:solidFill>
                  <a:srgbClr val="660066"/>
                </a:solidFill>
              </a:rPr>
              <a:t>nit 1 Test</a:t>
            </a:r>
          </a:p>
          <a:p>
            <a:r>
              <a:rPr lang="en-US" b="1" dirty="0" smtClean="0">
                <a:solidFill>
                  <a:srgbClr val="C00000"/>
                </a:solidFill>
              </a:rPr>
              <a:t>Make-Up </a:t>
            </a:r>
            <a:r>
              <a:rPr lang="en-US" b="1" dirty="0">
                <a:solidFill>
                  <a:srgbClr val="C00000"/>
                </a:solidFill>
              </a:rPr>
              <a:t>Work, Test Corrections Due </a:t>
            </a:r>
            <a:r>
              <a:rPr lang="en-US" b="1" dirty="0" smtClean="0">
                <a:solidFill>
                  <a:srgbClr val="C00000"/>
                </a:solidFill>
              </a:rPr>
              <a:t>FRIDAY, </a:t>
            </a:r>
          </a:p>
          <a:p>
            <a:pPr marL="0" indent="0">
              <a:buNone/>
            </a:pPr>
            <a:r>
              <a:rPr lang="en-US" b="1" dirty="0">
                <a:solidFill>
                  <a:srgbClr val="C00000"/>
                </a:solidFill>
              </a:rPr>
              <a:t> </a:t>
            </a:r>
            <a:r>
              <a:rPr lang="en-US" b="1" dirty="0" smtClean="0">
                <a:solidFill>
                  <a:srgbClr val="C00000"/>
                </a:solidFill>
              </a:rPr>
              <a:t>   3:00 </a:t>
            </a:r>
            <a:r>
              <a:rPr lang="en-US" b="1" dirty="0">
                <a:solidFill>
                  <a:srgbClr val="C00000"/>
                </a:solidFill>
              </a:rPr>
              <a:t>p.m. – NO </a:t>
            </a:r>
            <a:r>
              <a:rPr lang="en-US" b="1" dirty="0" smtClean="0">
                <a:solidFill>
                  <a:srgbClr val="C00000"/>
                </a:solidFill>
              </a:rPr>
              <a:t>EXCEPTIONS</a:t>
            </a:r>
          </a:p>
          <a:p>
            <a:r>
              <a:rPr lang="en-US" b="1" dirty="0" smtClean="0">
                <a:solidFill>
                  <a:srgbClr val="002060"/>
                </a:solidFill>
              </a:rPr>
              <a:t>Copy Class Objective in CW Section of your binder:</a:t>
            </a:r>
          </a:p>
          <a:p>
            <a:pPr marL="0" indent="0">
              <a:buNone/>
            </a:pPr>
            <a:r>
              <a:rPr lang="en-US" b="1" i="1" dirty="0" smtClean="0">
                <a:latin typeface="Aharoni" pitchFamily="2" charset="-79"/>
                <a:cs typeface="Aharoni" pitchFamily="2" charset="-79"/>
              </a:rPr>
              <a:t>Students will WRITE, EXPAND and  SIMPLIFY ratios</a:t>
            </a:r>
          </a:p>
          <a:p>
            <a:r>
              <a:rPr lang="en-US" b="1" dirty="0" smtClean="0">
                <a:solidFill>
                  <a:srgbClr val="003300"/>
                </a:solidFill>
                <a:cs typeface="Aharoni" pitchFamily="2" charset="-79"/>
              </a:rPr>
              <a:t>In Class: Writing RATIOS</a:t>
            </a:r>
          </a:p>
          <a:p>
            <a:r>
              <a:rPr lang="en-US" b="1" dirty="0" smtClean="0">
                <a:solidFill>
                  <a:srgbClr val="C00000"/>
                </a:solidFill>
                <a:cs typeface="Aharoni" pitchFamily="2" charset="-79"/>
              </a:rPr>
              <a:t>HW: Pg. 99/ #1-5 Due FRIDAY</a:t>
            </a:r>
            <a:endParaRPr lang="en-US" b="1" dirty="0">
              <a:solidFill>
                <a:srgbClr val="C00000"/>
              </a:solidFill>
              <a:cs typeface="Aharoni" pitchFamily="2" charset="-79"/>
            </a:endParaRPr>
          </a:p>
        </p:txBody>
      </p:sp>
      <p:pic>
        <p:nvPicPr>
          <p:cNvPr id="11266" name="Picture 2" descr="C:\Users\dstarbu\AppData\Local\Microsoft\Windows\Temporary Internet Files\Content.IE5\GXCNT3Q0\MC910216366[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495800"/>
            <a:ext cx="2994660" cy="2608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5302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Algebra I</a:t>
            </a:r>
            <a:endParaRPr lang="en-US" dirty="0"/>
          </a:p>
        </p:txBody>
      </p:sp>
      <p:sp>
        <p:nvSpPr>
          <p:cNvPr id="3" name="Content Placeholder 2"/>
          <p:cNvSpPr>
            <a:spLocks noGrp="1"/>
          </p:cNvSpPr>
          <p:nvPr>
            <p:ph idx="1"/>
          </p:nvPr>
        </p:nvSpPr>
        <p:spPr>
          <a:xfrm>
            <a:off x="457200" y="1524000"/>
            <a:ext cx="8686800" cy="5257800"/>
          </a:xfrm>
        </p:spPr>
        <p:txBody>
          <a:bodyPr>
            <a:normAutofit fontScale="92500" lnSpcReduction="20000"/>
          </a:bodyPr>
          <a:lstStyle/>
          <a:p>
            <a:r>
              <a:rPr lang="en-US" b="1" dirty="0" smtClean="0">
                <a:solidFill>
                  <a:schemeClr val="accent2">
                    <a:lumMod val="50000"/>
                  </a:schemeClr>
                </a:solidFill>
              </a:rPr>
              <a:t>Write 3 DIFFERENT RATIOS for each of the following situations:</a:t>
            </a:r>
          </a:p>
          <a:p>
            <a:pPr marL="514350" indent="-514350">
              <a:buAutoNum type="arabicPeriod"/>
            </a:pPr>
            <a:r>
              <a:rPr lang="en-US" dirty="0" smtClean="0"/>
              <a:t>There are 18 BOYS and 15 GIRLS in the class</a:t>
            </a:r>
          </a:p>
          <a:p>
            <a:pPr marL="514350" indent="-514350">
              <a:buAutoNum type="arabicPeriod"/>
            </a:pPr>
            <a:r>
              <a:rPr lang="en-US" dirty="0" smtClean="0"/>
              <a:t>The soccer team WON 7 games, LOST 2 and TIED 1</a:t>
            </a:r>
          </a:p>
          <a:p>
            <a:pPr marL="514350" indent="-514350">
              <a:buAutoNum type="arabicPeriod"/>
            </a:pPr>
            <a:r>
              <a:rPr lang="en-US" dirty="0" smtClean="0"/>
              <a:t>There were 16 slices of pizza, Stella ate 4 slices and Sophie at 3 slices</a:t>
            </a:r>
          </a:p>
          <a:p>
            <a:pPr marL="514350" indent="-514350">
              <a:buAutoNum type="arabicPeriod"/>
            </a:pPr>
            <a:r>
              <a:rPr lang="en-US" dirty="0" smtClean="0"/>
              <a:t>Out of 5000 students on campus, 2125 walk to class, 2060 ride a bike and the rest skateboard to class</a:t>
            </a:r>
          </a:p>
          <a:p>
            <a:pPr marL="514350" indent="-514350">
              <a:buAutoNum type="arabicPeriod"/>
            </a:pPr>
            <a:r>
              <a:rPr lang="en-US" dirty="0" smtClean="0"/>
              <a:t>Today, the theater sold 128 Matinee tickets and 415 Regular tickets.</a:t>
            </a:r>
          </a:p>
          <a:p>
            <a:pPr marL="514350" indent="-514350">
              <a:buAutoNum type="arabicPeriod"/>
            </a:pPr>
            <a:r>
              <a:rPr lang="en-US" b="1" dirty="0" smtClean="0">
                <a:solidFill>
                  <a:srgbClr val="003300"/>
                </a:solidFill>
              </a:rPr>
              <a:t>Write each of your RATIOS in LOWEST TERMS</a:t>
            </a:r>
          </a:p>
          <a:p>
            <a:pPr marL="514350" indent="-514350">
              <a:buAutoNum type="arabicPeriod"/>
            </a:pPr>
            <a:endParaRPr lang="en-US" dirty="0" smtClean="0"/>
          </a:p>
          <a:p>
            <a:pPr marL="514350" indent="-514350">
              <a:buAutoNum type="arabicPeriod"/>
            </a:pPr>
            <a:endParaRPr lang="en-US" dirty="0"/>
          </a:p>
        </p:txBody>
      </p:sp>
      <p:pic>
        <p:nvPicPr>
          <p:cNvPr id="12290" name="Picture 2" descr="C:\Users\dstarbu\AppData\Local\Microsoft\Windows\Temporary Internet Files\Content.IE5\2PUEW0UN\MC90044177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52400"/>
            <a:ext cx="17526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dstarbu\AppData\Local\Microsoft\Windows\Temporary Internet Files\Content.IE5\GXCNT3Q0\MC90041347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0"/>
            <a:ext cx="2286000" cy="1558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1651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lstStyle/>
          <a:p>
            <a:r>
              <a:rPr lang="en-US" smtClean="0"/>
              <a:t>Algebra I</a:t>
            </a:r>
            <a:endParaRPr lang="en-US" dirty="0"/>
          </a:p>
        </p:txBody>
      </p:sp>
      <p:sp>
        <p:nvSpPr>
          <p:cNvPr id="3" name="Content Placeholder 2"/>
          <p:cNvSpPr>
            <a:spLocks noGrp="1"/>
          </p:cNvSpPr>
          <p:nvPr>
            <p:ph idx="1"/>
          </p:nvPr>
        </p:nvSpPr>
        <p:spPr>
          <a:xfrm>
            <a:off x="304800" y="1143000"/>
            <a:ext cx="8610600" cy="5715000"/>
          </a:xfrm>
        </p:spPr>
        <p:txBody>
          <a:bodyPr/>
          <a:lstStyle/>
          <a:p>
            <a:pPr marL="0" indent="0">
              <a:buNone/>
            </a:pPr>
            <a:r>
              <a:rPr lang="en-US" dirty="0" smtClean="0"/>
              <a:t>Find 3 EQUIVALENT fractions for each:</a:t>
            </a:r>
          </a:p>
          <a:p>
            <a:pPr marL="0" indent="0">
              <a:buNone/>
            </a:pPr>
            <a:r>
              <a:rPr lang="en-US" dirty="0" smtClean="0"/>
              <a:t>1.					2.		</a:t>
            </a:r>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Write each FRACTION as a DECIMAL:</a:t>
            </a:r>
          </a:p>
          <a:p>
            <a:pPr marL="0" indent="0">
              <a:buNone/>
            </a:pPr>
            <a:r>
              <a:rPr lang="en-US" dirty="0" smtClean="0"/>
              <a:t>1.			2.			3.			</a:t>
            </a:r>
          </a:p>
          <a:p>
            <a:pPr marL="0" indent="0">
              <a:buNone/>
            </a:pPr>
            <a:endParaRPr lang="en-US" dirty="0" smtClean="0"/>
          </a:p>
          <a:p>
            <a:pPr marL="0" indent="0">
              <a:buNone/>
            </a:pP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3751572432"/>
              </p:ext>
            </p:extLst>
          </p:nvPr>
        </p:nvGraphicFramePr>
        <p:xfrm>
          <a:off x="1066800" y="1828800"/>
          <a:ext cx="685800" cy="1771650"/>
        </p:xfrm>
        <a:graphic>
          <a:graphicData uri="http://schemas.openxmlformats.org/presentationml/2006/ole">
            <mc:AlternateContent xmlns:mc="http://schemas.openxmlformats.org/markup-compatibility/2006">
              <mc:Choice xmlns:v="urn:schemas-microsoft-com:vml" Requires="v">
                <p:oleObj spid="_x0000_s25063" name="Equation" r:id="rId3" imgW="152280" imgH="393480" progId="Equation.DSMT4">
                  <p:embed/>
                </p:oleObj>
              </mc:Choice>
              <mc:Fallback>
                <p:oleObj name="Equation" r:id="rId3" imgW="152280" imgH="393480" progId="Equation.DSMT4">
                  <p:embed/>
                  <p:pic>
                    <p:nvPicPr>
                      <p:cNvPr id="0" name=""/>
                      <p:cNvPicPr/>
                      <p:nvPr/>
                    </p:nvPicPr>
                    <p:blipFill>
                      <a:blip r:embed="rId4"/>
                      <a:stretch>
                        <a:fillRect/>
                      </a:stretch>
                    </p:blipFill>
                    <p:spPr>
                      <a:xfrm>
                        <a:off x="1066800" y="1828800"/>
                        <a:ext cx="685800" cy="177165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69566632"/>
              </p:ext>
            </p:extLst>
          </p:nvPr>
        </p:nvGraphicFramePr>
        <p:xfrm>
          <a:off x="5943600" y="1752600"/>
          <a:ext cx="603250" cy="1700068"/>
        </p:xfrm>
        <a:graphic>
          <a:graphicData uri="http://schemas.openxmlformats.org/presentationml/2006/ole">
            <mc:AlternateContent xmlns:mc="http://schemas.openxmlformats.org/markup-compatibility/2006">
              <mc:Choice xmlns:v="urn:schemas-microsoft-com:vml" Requires="v">
                <p:oleObj spid="_x0000_s25064" name="Equation" r:id="rId5" imgW="139680" imgH="393480" progId="Equation.DSMT4">
                  <p:embed/>
                </p:oleObj>
              </mc:Choice>
              <mc:Fallback>
                <p:oleObj name="Equation" r:id="rId5" imgW="139680" imgH="393480" progId="Equation.DSMT4">
                  <p:embed/>
                  <p:pic>
                    <p:nvPicPr>
                      <p:cNvPr id="0" name=""/>
                      <p:cNvPicPr/>
                      <p:nvPr/>
                    </p:nvPicPr>
                    <p:blipFill>
                      <a:blip r:embed="rId6"/>
                      <a:stretch>
                        <a:fillRect/>
                      </a:stretch>
                    </p:blipFill>
                    <p:spPr>
                      <a:xfrm>
                        <a:off x="5943600" y="1752600"/>
                        <a:ext cx="603250" cy="1700068"/>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546581063"/>
              </p:ext>
            </p:extLst>
          </p:nvPr>
        </p:nvGraphicFramePr>
        <p:xfrm>
          <a:off x="1143000" y="4648200"/>
          <a:ext cx="863600" cy="1673225"/>
        </p:xfrm>
        <a:graphic>
          <a:graphicData uri="http://schemas.openxmlformats.org/presentationml/2006/ole">
            <mc:AlternateContent xmlns:mc="http://schemas.openxmlformats.org/markup-compatibility/2006">
              <mc:Choice xmlns:v="urn:schemas-microsoft-com:vml" Requires="v">
                <p:oleObj spid="_x0000_s25065" name="Equation" r:id="rId7" imgW="203040" imgH="393480" progId="Equation.DSMT4">
                  <p:embed/>
                </p:oleObj>
              </mc:Choice>
              <mc:Fallback>
                <p:oleObj name="Equation" r:id="rId7" imgW="203040" imgH="393480" progId="Equation.DSMT4">
                  <p:embed/>
                  <p:pic>
                    <p:nvPicPr>
                      <p:cNvPr id="0" name=""/>
                      <p:cNvPicPr/>
                      <p:nvPr/>
                    </p:nvPicPr>
                    <p:blipFill>
                      <a:blip r:embed="rId8"/>
                      <a:stretch>
                        <a:fillRect/>
                      </a:stretch>
                    </p:blipFill>
                    <p:spPr>
                      <a:xfrm>
                        <a:off x="1143000" y="4648200"/>
                        <a:ext cx="863600" cy="167322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971846293"/>
              </p:ext>
            </p:extLst>
          </p:nvPr>
        </p:nvGraphicFramePr>
        <p:xfrm>
          <a:off x="3962400" y="4648200"/>
          <a:ext cx="869950" cy="1586379"/>
        </p:xfrm>
        <a:graphic>
          <a:graphicData uri="http://schemas.openxmlformats.org/presentationml/2006/ole">
            <mc:AlternateContent xmlns:mc="http://schemas.openxmlformats.org/markup-compatibility/2006">
              <mc:Choice xmlns:v="urn:schemas-microsoft-com:vml" Requires="v">
                <p:oleObj spid="_x0000_s25066" name="Equation" r:id="rId9" imgW="215640" imgH="393480" progId="Equation.DSMT4">
                  <p:embed/>
                </p:oleObj>
              </mc:Choice>
              <mc:Fallback>
                <p:oleObj name="Equation" r:id="rId9" imgW="215640" imgH="393480" progId="Equation.DSMT4">
                  <p:embed/>
                  <p:pic>
                    <p:nvPicPr>
                      <p:cNvPr id="0" name=""/>
                      <p:cNvPicPr/>
                      <p:nvPr/>
                    </p:nvPicPr>
                    <p:blipFill>
                      <a:blip r:embed="rId10"/>
                      <a:stretch>
                        <a:fillRect/>
                      </a:stretch>
                    </p:blipFill>
                    <p:spPr>
                      <a:xfrm>
                        <a:off x="3962400" y="4648200"/>
                        <a:ext cx="869950" cy="1586379"/>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856471182"/>
              </p:ext>
            </p:extLst>
          </p:nvPr>
        </p:nvGraphicFramePr>
        <p:xfrm>
          <a:off x="6781800" y="4724400"/>
          <a:ext cx="946150" cy="1725332"/>
        </p:xfrm>
        <a:graphic>
          <a:graphicData uri="http://schemas.openxmlformats.org/presentationml/2006/ole">
            <mc:AlternateContent xmlns:mc="http://schemas.openxmlformats.org/markup-compatibility/2006">
              <mc:Choice xmlns:v="urn:schemas-microsoft-com:vml" Requires="v">
                <p:oleObj spid="_x0000_s25067" name="Equation" r:id="rId11" imgW="215640" imgH="393480" progId="Equation.DSMT4">
                  <p:embed/>
                </p:oleObj>
              </mc:Choice>
              <mc:Fallback>
                <p:oleObj name="Equation" r:id="rId11" imgW="215640" imgH="393480" progId="Equation.DSMT4">
                  <p:embed/>
                  <p:pic>
                    <p:nvPicPr>
                      <p:cNvPr id="0" name=""/>
                      <p:cNvPicPr/>
                      <p:nvPr/>
                    </p:nvPicPr>
                    <p:blipFill>
                      <a:blip r:embed="rId12"/>
                      <a:stretch>
                        <a:fillRect/>
                      </a:stretch>
                    </p:blipFill>
                    <p:spPr>
                      <a:xfrm>
                        <a:off x="6781800" y="4724400"/>
                        <a:ext cx="946150" cy="1725332"/>
                      </a:xfrm>
                      <a:prstGeom prst="rect">
                        <a:avLst/>
                      </a:prstGeom>
                    </p:spPr>
                  </p:pic>
                </p:oleObj>
              </mc:Fallback>
            </mc:AlternateContent>
          </a:graphicData>
        </a:graphic>
      </p:graphicFrame>
      <p:pic>
        <p:nvPicPr>
          <p:cNvPr id="8891" name="Picture 699" descr="C:\Users\dstarbu\AppData\Local\Microsoft\Windows\Temporary Internet Files\Content.IE5\2PUEW0UN\MC900434854[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90800" y="1828800"/>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9984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792162"/>
          </a:xfrm>
        </p:spPr>
        <p:txBody>
          <a:bodyPr/>
          <a:lstStyle/>
          <a:p>
            <a:pPr algn="l"/>
            <a:r>
              <a:rPr lang="en-US" dirty="0" smtClean="0"/>
              <a:t>Ratios and Proportions</a:t>
            </a:r>
            <a:endParaRPr lang="en-US" dirty="0"/>
          </a:p>
        </p:txBody>
      </p:sp>
      <p:sp>
        <p:nvSpPr>
          <p:cNvPr id="3" name="Content Placeholder 2"/>
          <p:cNvSpPr>
            <a:spLocks noGrp="1"/>
          </p:cNvSpPr>
          <p:nvPr>
            <p:ph idx="1"/>
          </p:nvPr>
        </p:nvSpPr>
        <p:spPr>
          <a:xfrm>
            <a:off x="0" y="1676400"/>
            <a:ext cx="9144000" cy="4983163"/>
          </a:xfrm>
        </p:spPr>
        <p:txBody>
          <a:bodyPr>
            <a:normAutofit/>
          </a:bodyPr>
          <a:lstStyle/>
          <a:p>
            <a:pPr marL="0" indent="0">
              <a:buNone/>
            </a:pPr>
            <a:r>
              <a:rPr lang="en-US" b="1" dirty="0" smtClean="0">
                <a:solidFill>
                  <a:srgbClr val="C00000"/>
                </a:solidFill>
                <a:cs typeface="Aharoni" pitchFamily="2" charset="-79"/>
              </a:rPr>
              <a:t>HW DUE: </a:t>
            </a:r>
            <a:r>
              <a:rPr lang="en-US" b="1" dirty="0">
                <a:solidFill>
                  <a:srgbClr val="C00000"/>
                </a:solidFill>
                <a:cs typeface="Aharoni" pitchFamily="2" charset="-79"/>
              </a:rPr>
              <a:t>Pg. 99/ #</a:t>
            </a:r>
            <a:r>
              <a:rPr lang="en-US" b="1" dirty="0" smtClean="0">
                <a:solidFill>
                  <a:srgbClr val="C00000"/>
                </a:solidFill>
                <a:cs typeface="Aharoni" pitchFamily="2" charset="-79"/>
              </a:rPr>
              <a:t>1-5</a:t>
            </a:r>
            <a:endParaRPr lang="en-US" dirty="0" smtClean="0"/>
          </a:p>
          <a:p>
            <a:pPr marL="0" indent="0">
              <a:buNone/>
            </a:pPr>
            <a:r>
              <a:rPr lang="en-US" dirty="0" smtClean="0"/>
              <a:t>Copy the CLASS OBJECTIVE in the CW section of your 3-ring binder:</a:t>
            </a:r>
          </a:p>
          <a:p>
            <a:pPr marL="0" indent="0" algn="ctr">
              <a:buNone/>
            </a:pPr>
            <a:r>
              <a:rPr lang="en-US" sz="3600" b="1" i="1" dirty="0" smtClean="0"/>
              <a:t>Students will SET UP and SOLVE PROPORTIONS</a:t>
            </a:r>
          </a:p>
          <a:p>
            <a:pPr marL="400050" lvl="1" indent="0">
              <a:buNone/>
            </a:pPr>
            <a:r>
              <a:rPr lang="en-US" b="1" dirty="0" smtClean="0">
                <a:solidFill>
                  <a:srgbClr val="003300"/>
                </a:solidFill>
              </a:rPr>
              <a:t>Last month, the animal shelter had 182 dogs, 77 cats, 5 reptiles, 12 rodents and 24 birds.</a:t>
            </a:r>
          </a:p>
          <a:p>
            <a:pPr marL="400050" lvl="1" indent="0">
              <a:buNone/>
            </a:pPr>
            <a:r>
              <a:rPr lang="en-US" b="1" dirty="0" smtClean="0">
                <a:solidFill>
                  <a:srgbClr val="003300"/>
                </a:solidFill>
              </a:rPr>
              <a:t>Write the RATIOS:</a:t>
            </a:r>
          </a:p>
          <a:p>
            <a:pPr marL="400050" lvl="1" indent="0">
              <a:buNone/>
            </a:pPr>
            <a:endParaRPr lang="en-US" b="1" dirty="0" smtClean="0">
              <a:solidFill>
                <a:srgbClr val="003300"/>
              </a:solidFill>
            </a:endParaRPr>
          </a:p>
          <a:p>
            <a:pPr marL="400050" lvl="1" indent="0">
              <a:buNone/>
            </a:pPr>
            <a:r>
              <a:rPr lang="en-US" b="1" dirty="0" smtClean="0">
                <a:solidFill>
                  <a:srgbClr val="003300"/>
                </a:solidFill>
              </a:rPr>
              <a:t>1.			2.				3.		 </a:t>
            </a:r>
            <a:endParaRPr lang="en-US" b="1" dirty="0">
              <a:solidFill>
                <a:srgbClr val="0033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598224283"/>
              </p:ext>
            </p:extLst>
          </p:nvPr>
        </p:nvGraphicFramePr>
        <p:xfrm>
          <a:off x="3352800" y="5867400"/>
          <a:ext cx="2731620" cy="901700"/>
        </p:xfrm>
        <a:graphic>
          <a:graphicData uri="http://schemas.openxmlformats.org/presentationml/2006/ole">
            <mc:AlternateContent xmlns:mc="http://schemas.openxmlformats.org/markup-compatibility/2006">
              <mc:Choice xmlns:v="urn:schemas-microsoft-com:vml" Requires="v">
                <p:oleObj spid="_x0000_s30799" name="Equation" r:id="rId3" imgW="1307880" imgH="431640" progId="Equation.DSMT4">
                  <p:embed/>
                </p:oleObj>
              </mc:Choice>
              <mc:Fallback>
                <p:oleObj name="Equation" r:id="rId3" imgW="1307880" imgH="431640" progId="Equation.DSMT4">
                  <p:embed/>
                  <p:pic>
                    <p:nvPicPr>
                      <p:cNvPr id="0" name=""/>
                      <p:cNvPicPr/>
                      <p:nvPr/>
                    </p:nvPicPr>
                    <p:blipFill>
                      <a:blip r:embed="rId4"/>
                      <a:stretch>
                        <a:fillRect/>
                      </a:stretch>
                    </p:blipFill>
                    <p:spPr>
                      <a:xfrm>
                        <a:off x="3352800" y="5867400"/>
                        <a:ext cx="2731620" cy="9017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313090952"/>
              </p:ext>
            </p:extLst>
          </p:nvPr>
        </p:nvGraphicFramePr>
        <p:xfrm>
          <a:off x="7010400" y="5668169"/>
          <a:ext cx="1188884" cy="1151731"/>
        </p:xfrm>
        <a:graphic>
          <a:graphicData uri="http://schemas.openxmlformats.org/presentationml/2006/ole">
            <mc:AlternateContent xmlns:mc="http://schemas.openxmlformats.org/markup-compatibility/2006">
              <mc:Choice xmlns:v="urn:schemas-microsoft-com:vml" Requires="v">
                <p:oleObj spid="_x0000_s30800" name="Equation" r:id="rId5" imgW="406080" imgH="393480" progId="Equation.DSMT4">
                  <p:embed/>
                </p:oleObj>
              </mc:Choice>
              <mc:Fallback>
                <p:oleObj name="Equation" r:id="rId5" imgW="406080" imgH="393480" progId="Equation.DSMT4">
                  <p:embed/>
                  <p:pic>
                    <p:nvPicPr>
                      <p:cNvPr id="0" name=""/>
                      <p:cNvPicPr/>
                      <p:nvPr/>
                    </p:nvPicPr>
                    <p:blipFill>
                      <a:blip r:embed="rId6"/>
                      <a:stretch>
                        <a:fillRect/>
                      </a:stretch>
                    </p:blipFill>
                    <p:spPr>
                      <a:xfrm>
                        <a:off x="7010400" y="5668169"/>
                        <a:ext cx="1188884" cy="1151731"/>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29673597"/>
              </p:ext>
            </p:extLst>
          </p:nvPr>
        </p:nvGraphicFramePr>
        <p:xfrm>
          <a:off x="1143000" y="5715000"/>
          <a:ext cx="1041400" cy="1008856"/>
        </p:xfrm>
        <a:graphic>
          <a:graphicData uri="http://schemas.openxmlformats.org/presentationml/2006/ole">
            <mc:AlternateContent xmlns:mc="http://schemas.openxmlformats.org/markup-compatibility/2006">
              <mc:Choice xmlns:v="urn:schemas-microsoft-com:vml" Requires="v">
                <p:oleObj spid="_x0000_s30801" name="Equation" r:id="rId7" imgW="406080" imgH="393480" progId="Equation.DSMT4">
                  <p:embed/>
                </p:oleObj>
              </mc:Choice>
              <mc:Fallback>
                <p:oleObj name="Equation" r:id="rId7" imgW="406080" imgH="393480" progId="Equation.DSMT4">
                  <p:embed/>
                  <p:pic>
                    <p:nvPicPr>
                      <p:cNvPr id="0" name=""/>
                      <p:cNvPicPr/>
                      <p:nvPr/>
                    </p:nvPicPr>
                    <p:blipFill>
                      <a:blip r:embed="rId8"/>
                      <a:stretch>
                        <a:fillRect/>
                      </a:stretch>
                    </p:blipFill>
                    <p:spPr>
                      <a:xfrm>
                        <a:off x="1143000" y="5715000"/>
                        <a:ext cx="1041400" cy="1008856"/>
                      </a:xfrm>
                      <a:prstGeom prst="rect">
                        <a:avLst/>
                      </a:prstGeom>
                    </p:spPr>
                  </p:pic>
                </p:oleObj>
              </mc:Fallback>
            </mc:AlternateContent>
          </a:graphicData>
        </a:graphic>
      </p:graphicFrame>
      <p:pic>
        <p:nvPicPr>
          <p:cNvPr id="8" name="Picture 3" descr="C:\Users\dstarbu\AppData\Local\Microsoft\Windows\Temporary Internet Files\Content.IE5\GXCNT3Q0\MP900422307[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77000" y="228600"/>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01006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C:\Users\dstarbu\AppData\Local\Microsoft\Windows\Temporary Internet Files\Content.IE5\GXCNT3Q0\MP90031440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5400" y="406400"/>
            <a:ext cx="1197864" cy="1828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Animal Shelter Proportions</a:t>
            </a:r>
            <a:endParaRPr lang="en-US" dirty="0"/>
          </a:p>
        </p:txBody>
      </p:sp>
      <p:sp>
        <p:nvSpPr>
          <p:cNvPr id="3" name="Content Placeholder 2"/>
          <p:cNvSpPr>
            <a:spLocks noGrp="1"/>
          </p:cNvSpPr>
          <p:nvPr>
            <p:ph idx="1"/>
          </p:nvPr>
        </p:nvSpPr>
        <p:spPr>
          <a:xfrm>
            <a:off x="0" y="1600200"/>
            <a:ext cx="9067800" cy="5257800"/>
          </a:xfrm>
        </p:spPr>
        <p:txBody>
          <a:bodyPr>
            <a:normAutofit/>
          </a:bodyPr>
          <a:lstStyle/>
          <a:p>
            <a:r>
              <a:rPr lang="en-US" dirty="0" smtClean="0"/>
              <a:t>Using the values from the shelter, write and solve the proportions:</a:t>
            </a:r>
          </a:p>
          <a:p>
            <a:pPr marL="0" lvl="1" indent="0" algn="ctr">
              <a:buNone/>
            </a:pPr>
            <a:r>
              <a:rPr lang="en-US" b="1" dirty="0" smtClean="0">
                <a:solidFill>
                  <a:srgbClr val="003300"/>
                </a:solidFill>
              </a:rPr>
              <a:t>Last </a:t>
            </a:r>
            <a:r>
              <a:rPr lang="en-US" b="1" dirty="0">
                <a:solidFill>
                  <a:srgbClr val="003300"/>
                </a:solidFill>
              </a:rPr>
              <a:t>month, the animal shelter has 182 dogs, 77 cats, 5 reptiles, 12 rodents and 24 birds</a:t>
            </a:r>
            <a:r>
              <a:rPr lang="en-US" b="1" dirty="0" smtClean="0">
                <a:solidFill>
                  <a:srgbClr val="003300"/>
                </a:solidFill>
              </a:rPr>
              <a:t>.</a:t>
            </a:r>
          </a:p>
          <a:p>
            <a:pPr marL="514350" lvl="1" indent="-514350">
              <a:buAutoNum type="arabicPeriod"/>
            </a:pPr>
            <a:r>
              <a:rPr lang="en-US" b="1" dirty="0" smtClean="0">
                <a:solidFill>
                  <a:srgbClr val="002060"/>
                </a:solidFill>
              </a:rPr>
              <a:t>This month, there are 234 dogs in the shelter, if the numbers of animals are PROPORTIONAL, how many cats will be in the shelter?</a:t>
            </a:r>
          </a:p>
          <a:p>
            <a:pPr marL="514350" lvl="1" indent="-514350">
              <a:buFont typeface="Arial" pitchFamily="34" charset="0"/>
              <a:buAutoNum type="arabicPeriod"/>
            </a:pPr>
            <a:r>
              <a:rPr lang="en-US" b="1" dirty="0" smtClean="0">
                <a:solidFill>
                  <a:srgbClr val="002060"/>
                </a:solidFill>
              </a:rPr>
              <a:t>This month, there are 31 birds in the shelter. If </a:t>
            </a:r>
            <a:r>
              <a:rPr lang="en-US" b="1" dirty="0">
                <a:solidFill>
                  <a:srgbClr val="002060"/>
                </a:solidFill>
              </a:rPr>
              <a:t>the animals are </a:t>
            </a:r>
            <a:r>
              <a:rPr lang="en-US" b="1" dirty="0" smtClean="0">
                <a:solidFill>
                  <a:srgbClr val="002060"/>
                </a:solidFill>
              </a:rPr>
              <a:t>proportional, how many rodents are there this month? How many reptiles?</a:t>
            </a:r>
          </a:p>
          <a:p>
            <a:pPr marL="0" lvl="1" indent="0">
              <a:buNone/>
            </a:pPr>
            <a:r>
              <a:rPr lang="en-US" b="1" dirty="0" smtClean="0">
                <a:solidFill>
                  <a:srgbClr val="C00000"/>
                </a:solidFill>
              </a:rPr>
              <a:t>HW: Pg. 100/ #6, 7</a:t>
            </a:r>
            <a:endParaRPr lang="en-US" dirty="0">
              <a:solidFill>
                <a:srgbClr val="C00000"/>
              </a:solidFill>
            </a:endParaRPr>
          </a:p>
        </p:txBody>
      </p:sp>
      <p:pic>
        <p:nvPicPr>
          <p:cNvPr id="12293" name="Picture 5" descr="C:\Users\dstarbu\AppData\Local\Microsoft\Windows\Temporary Internet Files\Content.IE5\AECW5UFU\MC90032447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5851435"/>
            <a:ext cx="1397203" cy="1006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894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457200" y="1295400"/>
            <a:ext cx="8229600" cy="4830763"/>
          </a:xfrm>
        </p:spPr>
        <p:txBody>
          <a:bodyPr/>
          <a:lstStyle/>
          <a:p>
            <a:r>
              <a:rPr lang="en-US" b="1" dirty="0" smtClean="0">
                <a:solidFill>
                  <a:srgbClr val="002060"/>
                </a:solidFill>
              </a:rPr>
              <a:t>In Class: Pg. 100/ #6</a:t>
            </a:r>
          </a:p>
          <a:p>
            <a:r>
              <a:rPr lang="en-US" b="1" dirty="0" smtClean="0">
                <a:solidFill>
                  <a:srgbClr val="C00000"/>
                </a:solidFill>
              </a:rPr>
              <a:t>HW: Pg. 100/ #7-10 DUE WEDNESDAY</a:t>
            </a:r>
          </a:p>
          <a:p>
            <a:r>
              <a:rPr lang="en-US" b="1" dirty="0" smtClean="0">
                <a:solidFill>
                  <a:srgbClr val="003300"/>
                </a:solidFill>
              </a:rPr>
              <a:t>QUIZ 1 Chapter 2 - Friday</a:t>
            </a:r>
            <a:endParaRPr lang="en-US" b="1" dirty="0">
              <a:solidFill>
                <a:srgbClr val="003300"/>
              </a:solidFill>
            </a:endParaRPr>
          </a:p>
        </p:txBody>
      </p:sp>
      <p:pic>
        <p:nvPicPr>
          <p:cNvPr id="14339" name="Picture 3" descr="C:\Users\dstarbu\AppData\Local\Microsoft\Windows\Temporary Internet Files\Content.IE5\WTZ3S8M0\MC90021529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954573"/>
            <a:ext cx="1999459" cy="316645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Users\dstarbu\AppData\Local\Microsoft\Windows\Temporary Internet Files\Content.IE5\GXCNT3Q0\MC90023317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3297740"/>
            <a:ext cx="1981200" cy="2764310"/>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C:\Users\dstarbu\AppData\Local\Microsoft\Windows\Temporary Internet Files\Content.IE5\AECW5UFU\MC90023317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00" y="2954573"/>
            <a:ext cx="2106742" cy="304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4942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600200"/>
            <a:ext cx="8610600" cy="5105400"/>
          </a:xfrm>
        </p:spPr>
        <p:txBody>
          <a:bodyPr/>
          <a:lstStyle/>
          <a:p>
            <a:r>
              <a:rPr lang="en-US" dirty="0" smtClean="0"/>
              <a:t>Stella makes gourmet chocolate chip cookies. Her recipe includes the following:</a:t>
            </a:r>
          </a:p>
          <a:p>
            <a:r>
              <a:rPr lang="en-US" dirty="0" smtClean="0"/>
              <a:t> ½ cup of milk </a:t>
            </a:r>
          </a:p>
          <a:p>
            <a:r>
              <a:rPr lang="en-US" dirty="0" smtClean="0"/>
              <a:t>1 –cup Chocolate Chips</a:t>
            </a:r>
          </a:p>
          <a:p>
            <a:r>
              <a:rPr lang="en-US" dirty="0" smtClean="0"/>
              <a:t>1 ½ cups of flour</a:t>
            </a:r>
          </a:p>
          <a:p>
            <a:r>
              <a:rPr lang="en-US" dirty="0" smtClean="0"/>
              <a:t>2 tsp. vanilla</a:t>
            </a:r>
          </a:p>
          <a:p>
            <a:pPr marL="0" indent="0">
              <a:buNone/>
            </a:pPr>
            <a:r>
              <a:rPr lang="en-US" dirty="0" smtClean="0"/>
              <a:t>This recipe will make </a:t>
            </a:r>
            <a:r>
              <a:rPr lang="en-US" dirty="0"/>
              <a:t>1</a:t>
            </a:r>
            <a:r>
              <a:rPr lang="en-US" dirty="0" smtClean="0"/>
              <a:t>-dozen (12) cookies. How much of each ingredient will she need to make 100 cookies?</a:t>
            </a:r>
            <a:endParaRPr lang="en-US" dirty="0"/>
          </a:p>
        </p:txBody>
      </p:sp>
      <p:pic>
        <p:nvPicPr>
          <p:cNvPr id="13314" name="Picture 2" descr="C:\Users\dstarbu\AppData\Local\Microsoft\Windows\Temporary Internet Files\Content.IE5\WTZ3S8M0\MM900223783[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819400"/>
            <a:ext cx="28575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302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r>
              <a:rPr lang="en-US" dirty="0" smtClean="0"/>
              <a:t>Supply List</a:t>
            </a:r>
            <a:endParaRPr lang="en-US" dirty="0"/>
          </a:p>
        </p:txBody>
      </p:sp>
      <p:sp>
        <p:nvSpPr>
          <p:cNvPr id="3" name="Content Placeholder 2"/>
          <p:cNvSpPr>
            <a:spLocks noGrp="1"/>
          </p:cNvSpPr>
          <p:nvPr>
            <p:ph idx="1"/>
          </p:nvPr>
        </p:nvSpPr>
        <p:spPr>
          <a:xfrm>
            <a:off x="457200" y="762000"/>
            <a:ext cx="8534400" cy="6019800"/>
          </a:xfrm>
        </p:spPr>
        <p:txBody>
          <a:bodyPr>
            <a:normAutofit fontScale="70000" lnSpcReduction="20000"/>
          </a:bodyPr>
          <a:lstStyle/>
          <a:p>
            <a:pPr marL="0" indent="0">
              <a:buNone/>
            </a:pPr>
            <a:endParaRPr lang="en-US" b="1" dirty="0" smtClean="0"/>
          </a:p>
          <a:p>
            <a:pPr marL="0" indent="0">
              <a:buNone/>
            </a:pPr>
            <a:r>
              <a:rPr lang="en-US" b="1" dirty="0" smtClean="0"/>
              <a:t>Materials:</a:t>
            </a:r>
            <a:endParaRPr lang="en-US" dirty="0"/>
          </a:p>
          <a:p>
            <a:pPr lvl="0"/>
            <a:r>
              <a:rPr lang="en-US" dirty="0"/>
              <a:t>Textbook – </a:t>
            </a:r>
            <a:r>
              <a:rPr lang="en-US" b="1" i="1" u="sng" dirty="0"/>
              <a:t>Discovering Algebra </a:t>
            </a:r>
            <a:r>
              <a:rPr lang="en-US" b="1" i="1" u="sng" dirty="0" smtClean="0"/>
              <a:t>; Pre-Calculus: Graphical, Numeric, Algebraic</a:t>
            </a:r>
          </a:p>
          <a:p>
            <a:pPr lvl="0"/>
            <a:r>
              <a:rPr lang="en-US" dirty="0" smtClean="0"/>
              <a:t>Student’s  </a:t>
            </a:r>
            <a:r>
              <a:rPr lang="en-US" dirty="0"/>
              <a:t>book should be in class every class meeting.</a:t>
            </a:r>
          </a:p>
          <a:p>
            <a:pPr lvl="0"/>
            <a:r>
              <a:rPr lang="en-US" dirty="0"/>
              <a:t>1-2” Three ring binder with divider tabs for Classwork, Notes, Homework/Projects and Tests and Quizzes</a:t>
            </a:r>
          </a:p>
          <a:p>
            <a:pPr lvl="0"/>
            <a:r>
              <a:rPr lang="en-US" dirty="0" smtClean="0"/>
              <a:t>1-1” </a:t>
            </a:r>
            <a:r>
              <a:rPr lang="en-US" dirty="0"/>
              <a:t>3 ring binder </a:t>
            </a:r>
            <a:r>
              <a:rPr lang="en-US" b="1" u="sng" dirty="0"/>
              <a:t>OR</a:t>
            </a:r>
            <a:r>
              <a:rPr lang="en-US" dirty="0"/>
              <a:t> Portfolio folder with 3-hole punch tabs</a:t>
            </a:r>
          </a:p>
          <a:p>
            <a:pPr lvl="0"/>
            <a:r>
              <a:rPr lang="en-US" dirty="0"/>
              <a:t>Standard size, college ruled notebook paper</a:t>
            </a:r>
          </a:p>
          <a:p>
            <a:pPr lvl="0"/>
            <a:r>
              <a:rPr lang="en-US" dirty="0"/>
              <a:t>Graph paper</a:t>
            </a:r>
          </a:p>
          <a:p>
            <a:pPr lvl="0"/>
            <a:r>
              <a:rPr lang="en-US" dirty="0"/>
              <a:t>A supply of #2 pencils and erasers</a:t>
            </a:r>
          </a:p>
          <a:p>
            <a:pPr lvl="0"/>
            <a:r>
              <a:rPr lang="en-US" dirty="0"/>
              <a:t>Scientific calculator (TI-30, TI-30 II). I recommend the TI 84 Plus graphing calculator.</a:t>
            </a:r>
          </a:p>
          <a:p>
            <a:pPr lvl="0"/>
            <a:r>
              <a:rPr lang="en-US" dirty="0"/>
              <a:t>1-Box Kleenex; 1 Roll Paper Towel</a:t>
            </a:r>
          </a:p>
          <a:p>
            <a:pPr lvl="0"/>
            <a:r>
              <a:rPr lang="en-US" dirty="0"/>
              <a:t>Flash or PIN Drive</a:t>
            </a:r>
          </a:p>
          <a:p>
            <a:pPr lvl="0"/>
            <a:r>
              <a:rPr lang="en-US" dirty="0"/>
              <a:t>1-Package AAA Batteries</a:t>
            </a:r>
          </a:p>
          <a:p>
            <a:pPr marL="0" indent="0" algn="ctr">
              <a:buNone/>
            </a:pPr>
            <a:r>
              <a:rPr lang="en-US" b="1" i="1" u="sng" dirty="0" smtClean="0"/>
              <a:t>Materials </a:t>
            </a:r>
            <a:r>
              <a:rPr lang="en-US" b="1" i="1" u="sng" dirty="0"/>
              <a:t>should be replenished as necessary to avoid borrowing from peers or paying for materials.</a:t>
            </a:r>
            <a:endParaRPr lang="en-US" i="1" dirty="0"/>
          </a:p>
          <a:p>
            <a:pPr marL="0" indent="0">
              <a:buNone/>
            </a:pPr>
            <a:endParaRPr lang="en-US" dirty="0"/>
          </a:p>
        </p:txBody>
      </p:sp>
      <p:pic>
        <p:nvPicPr>
          <p:cNvPr id="12291" name="Picture 3" descr="C:\Users\dstarbu\AppData\Local\Microsoft\Windows\Temporary Internet Files\Content.IE5\2PUEW0UN\MC90023272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4648200"/>
            <a:ext cx="2315322" cy="1220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96654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Algebra I	</a:t>
            </a:r>
            <a:endParaRPr lang="en-US" dirty="0"/>
          </a:p>
        </p:txBody>
      </p:sp>
      <p:sp>
        <p:nvSpPr>
          <p:cNvPr id="3" name="Content Placeholder 2"/>
          <p:cNvSpPr>
            <a:spLocks noGrp="1"/>
          </p:cNvSpPr>
          <p:nvPr>
            <p:ph idx="1"/>
          </p:nvPr>
        </p:nvSpPr>
        <p:spPr>
          <a:xfrm>
            <a:off x="0" y="1143000"/>
            <a:ext cx="8686800" cy="5715000"/>
          </a:xfrm>
        </p:spPr>
        <p:txBody>
          <a:bodyPr>
            <a:normAutofit/>
          </a:bodyPr>
          <a:lstStyle/>
          <a:p>
            <a:pPr marL="342900" lvl="1" indent="-342900">
              <a:buFont typeface="Arial" pitchFamily="34" charset="0"/>
              <a:buChar char="•"/>
            </a:pPr>
            <a:r>
              <a:rPr lang="en-US" b="1" dirty="0">
                <a:solidFill>
                  <a:srgbClr val="FF0000"/>
                </a:solidFill>
              </a:rPr>
              <a:t>HW Due TODAY:  Pg. 100/#7-10</a:t>
            </a:r>
          </a:p>
          <a:p>
            <a:r>
              <a:rPr lang="en-US" b="1" dirty="0" smtClean="0">
                <a:solidFill>
                  <a:srgbClr val="00B050"/>
                </a:solidFill>
              </a:rPr>
              <a:t>’Catch and Release’</a:t>
            </a:r>
          </a:p>
          <a:p>
            <a:r>
              <a:rPr lang="en-US" dirty="0" smtClean="0"/>
              <a:t>You need:</a:t>
            </a:r>
          </a:p>
          <a:p>
            <a:pPr lvl="1"/>
            <a:r>
              <a:rPr lang="en-US" dirty="0" smtClean="0"/>
              <a:t>Paper, Pencil, Calculator</a:t>
            </a:r>
          </a:p>
          <a:p>
            <a:pPr lvl="1"/>
            <a:r>
              <a:rPr lang="en-US" dirty="0" smtClean="0"/>
              <a:t>Write your GUESS for the ‘POND’ population </a:t>
            </a:r>
          </a:p>
          <a:p>
            <a:pPr marL="273050" lvl="1" indent="-273050">
              <a:buFont typeface="Courier New" pitchFamily="49" charset="0"/>
              <a:buChar char="o"/>
            </a:pPr>
            <a:r>
              <a:rPr lang="en-US" dirty="0" smtClean="0"/>
              <a:t>Take a ‘SAMPLE’ from the ‘POND’ (2 trials)</a:t>
            </a:r>
          </a:p>
          <a:p>
            <a:pPr marL="273050" lvl="1" indent="-273050">
              <a:buFont typeface="Courier New" pitchFamily="49" charset="0"/>
              <a:buChar char="o"/>
            </a:pPr>
            <a:r>
              <a:rPr lang="en-US" dirty="0" smtClean="0"/>
              <a:t>Write and solve a PROPORTION to estimate the POND POPULATION</a:t>
            </a:r>
          </a:p>
          <a:p>
            <a:pPr marL="273050" lvl="1" indent="-273050">
              <a:buFont typeface="Courier New" pitchFamily="49" charset="0"/>
              <a:buChar char="o"/>
            </a:pPr>
            <a:r>
              <a:rPr lang="en-US" b="1" dirty="0" smtClean="0">
                <a:solidFill>
                  <a:srgbClr val="FF0000"/>
                </a:solidFill>
              </a:rPr>
              <a:t>HW: Pg. 106/ #1-6, 8</a:t>
            </a:r>
          </a:p>
          <a:p>
            <a:pPr marL="273050" lvl="1" indent="-273050">
              <a:buFont typeface="Courier New" pitchFamily="49" charset="0"/>
              <a:buChar char="o"/>
            </a:pPr>
            <a:r>
              <a:rPr lang="en-US" b="1" u="sng" dirty="0" smtClean="0">
                <a:solidFill>
                  <a:srgbClr val="003300"/>
                </a:solidFill>
              </a:rPr>
              <a:t>Quiz FRIDAY</a:t>
            </a:r>
          </a:p>
          <a:p>
            <a:pPr lvl="1"/>
            <a:endParaRPr lang="en-US" dirty="0"/>
          </a:p>
        </p:txBody>
      </p:sp>
      <p:pic>
        <p:nvPicPr>
          <p:cNvPr id="12291" name="Picture 3" descr="C:\Users\dstarbu\AppData\Local\Microsoft\Windows\Temporary Internet Files\Content.IE5\AECW5UFU\MM900303478[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5059277" y="393700"/>
            <a:ext cx="2521415"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dstarbu\AppData\Local\Microsoft\Windows\Temporary Internet Files\Content.IE5\2PUEW0UN\MM900336585[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5181600" y="4978400"/>
            <a:ext cx="2613660"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370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Catch and Release</a:t>
            </a:r>
            <a:endParaRPr lang="en-US" dirty="0"/>
          </a:p>
        </p:txBody>
      </p:sp>
      <p:sp>
        <p:nvSpPr>
          <p:cNvPr id="3" name="Content Placeholder 2"/>
          <p:cNvSpPr>
            <a:spLocks noGrp="1"/>
          </p:cNvSpPr>
          <p:nvPr>
            <p:ph idx="1"/>
          </p:nvPr>
        </p:nvSpPr>
        <p:spPr>
          <a:xfrm>
            <a:off x="76200" y="1600200"/>
            <a:ext cx="8610600" cy="5105400"/>
          </a:xfrm>
        </p:spPr>
        <p:txBody>
          <a:bodyPr/>
          <a:lstStyle/>
          <a:p>
            <a:r>
              <a:rPr lang="en-US" dirty="0" smtClean="0"/>
              <a:t>1.	Explain the Catch and Release 	process…What did we do? How did we do 	it?</a:t>
            </a:r>
          </a:p>
          <a:p>
            <a:r>
              <a:rPr lang="en-US" dirty="0" smtClean="0"/>
              <a:t>2.	Write the PROPORTION you used and 	explain what the numbers tell us. </a:t>
            </a:r>
          </a:p>
          <a:p>
            <a:r>
              <a:rPr lang="en-US" dirty="0" smtClean="0"/>
              <a:t>3.	Explain what your answer tells you.</a:t>
            </a:r>
          </a:p>
          <a:p>
            <a:r>
              <a:rPr lang="en-US" dirty="0" smtClean="0"/>
              <a:t>4.	How did we calculate the CLASS estimate for 	the number of fish in the pond?</a:t>
            </a:r>
            <a:endParaRPr lang="en-US" dirty="0"/>
          </a:p>
        </p:txBody>
      </p:sp>
      <p:pic>
        <p:nvPicPr>
          <p:cNvPr id="13314" name="Picture 2" descr="C:\Users\dstarbu\AppData\Local\Microsoft\Windows\Temporary Internet Files\Content.IE5\2PUEW0UN\MM900336585[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1130" y="0"/>
            <a:ext cx="2142490" cy="15303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dstarbu\AppData\Local\Microsoft\Windows\Temporary Internet Files\Content.IE5\2PUEW0UN\MM900336585[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6544310" y="92075"/>
            <a:ext cx="2142490" cy="1530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9758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1</a:t>
            </a:r>
            <a:endParaRPr lang="en-US" dirty="0"/>
          </a:p>
        </p:txBody>
      </p:sp>
      <p:sp>
        <p:nvSpPr>
          <p:cNvPr id="3" name="Content Placeholder 2"/>
          <p:cNvSpPr>
            <a:spLocks noGrp="1"/>
          </p:cNvSpPr>
          <p:nvPr>
            <p:ph idx="1"/>
          </p:nvPr>
        </p:nvSpPr>
        <p:spPr>
          <a:xfrm>
            <a:off x="228600" y="1371600"/>
            <a:ext cx="8991600" cy="5486400"/>
          </a:xfrm>
        </p:spPr>
        <p:txBody>
          <a:bodyPr/>
          <a:lstStyle/>
          <a:p>
            <a:r>
              <a:rPr lang="en-US" b="1" dirty="0" smtClean="0">
                <a:solidFill>
                  <a:srgbClr val="C00000"/>
                </a:solidFill>
              </a:rPr>
              <a:t>HW DUE: Pg. 100/ #7-10; Pg. 106/ #1-6, 8</a:t>
            </a:r>
          </a:p>
          <a:p>
            <a:r>
              <a:rPr lang="en-US" dirty="0" smtClean="0"/>
              <a:t>Copy the class objective in the CW Section of your 3-Ring Binder:</a:t>
            </a:r>
          </a:p>
          <a:p>
            <a:pPr marL="0" indent="0">
              <a:buNone/>
            </a:pPr>
            <a:r>
              <a:rPr lang="en-US" sz="3600" b="1" i="1" dirty="0" smtClean="0"/>
              <a:t>Students will CONVERT measurements by setting up and solving PROPORTIONS</a:t>
            </a:r>
          </a:p>
          <a:p>
            <a:r>
              <a:rPr lang="en-US" sz="2800" dirty="0" smtClean="0">
                <a:solidFill>
                  <a:schemeClr val="tx2">
                    <a:lumMod val="50000"/>
                  </a:schemeClr>
                </a:solidFill>
              </a:rPr>
              <a:t>Measure 3 items in the classroom in CENTIMETERS. Record your measurements</a:t>
            </a:r>
            <a:endParaRPr lang="en-US" sz="3600" b="1" i="1" dirty="0"/>
          </a:p>
          <a:p>
            <a:pPr marL="0" indent="0">
              <a:buNone/>
            </a:pPr>
            <a:r>
              <a:rPr lang="en-US" sz="3600" b="1" dirty="0" smtClean="0">
                <a:solidFill>
                  <a:srgbClr val="C00000"/>
                </a:solidFill>
              </a:rPr>
              <a:t>HW: </a:t>
            </a:r>
            <a:r>
              <a:rPr lang="en-US" sz="3600" b="1" dirty="0">
                <a:solidFill>
                  <a:srgbClr val="C00000"/>
                </a:solidFill>
              </a:rPr>
              <a:t>Pg. </a:t>
            </a:r>
            <a:r>
              <a:rPr lang="en-US" sz="3600" b="1" dirty="0" smtClean="0">
                <a:solidFill>
                  <a:srgbClr val="C00000"/>
                </a:solidFill>
              </a:rPr>
              <a:t>111/ #1-10</a:t>
            </a:r>
            <a:endParaRPr lang="en-US" sz="3600" b="1" dirty="0">
              <a:solidFill>
                <a:srgbClr val="C00000"/>
              </a:solidFill>
            </a:endParaRPr>
          </a:p>
          <a:p>
            <a:pPr marL="0" indent="0">
              <a:buNone/>
            </a:pPr>
            <a:endParaRPr lang="en-US" sz="3600" b="1" i="1" dirty="0"/>
          </a:p>
        </p:txBody>
      </p:sp>
      <p:pic>
        <p:nvPicPr>
          <p:cNvPr id="14338" name="Picture 2" descr="C:\Users\dstarbu\AppData\Local\Microsoft\Windows\Temporary Internet Files\Content.IE5\GXCNT3Q0\MC90043384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4572000"/>
            <a:ext cx="28194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7545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Set up and SOLVE the following PROPORTIONS:</a:t>
            </a:r>
            <a:br>
              <a:rPr lang="en-US" dirty="0" smtClean="0"/>
            </a:br>
            <a:endParaRPr lang="en-US" dirty="0"/>
          </a:p>
        </p:txBody>
      </p:sp>
      <p:sp>
        <p:nvSpPr>
          <p:cNvPr id="3" name="Content Placeholder 2"/>
          <p:cNvSpPr>
            <a:spLocks noGrp="1"/>
          </p:cNvSpPr>
          <p:nvPr>
            <p:ph idx="1"/>
          </p:nvPr>
        </p:nvSpPr>
        <p:spPr>
          <a:xfrm>
            <a:off x="0" y="1371600"/>
            <a:ext cx="8839200" cy="5334000"/>
          </a:xfrm>
        </p:spPr>
        <p:txBody>
          <a:bodyPr/>
          <a:lstStyle/>
          <a:p>
            <a:pPr marL="514350" indent="-514350">
              <a:buAutoNum type="arabicPeriod"/>
            </a:pPr>
            <a:r>
              <a:rPr lang="en-US" sz="2800" dirty="0" smtClean="0"/>
              <a:t>In the spring, a forest ranger captured 8 elk and tagged them. The following fall, he captured 20 elk, and 3 of them were tagged. How many elk in the population? </a:t>
            </a:r>
          </a:p>
          <a:p>
            <a:pPr marL="514350" indent="-514350">
              <a:buAutoNum type="arabicPeriod"/>
            </a:pPr>
            <a:r>
              <a:rPr lang="en-US" sz="2800" dirty="0" smtClean="0"/>
              <a:t>A recipe calls for 6 ounces of olive oil to make 12 servings of pasta. How many servings will 100 ounces of olive oil make?</a:t>
            </a:r>
          </a:p>
          <a:p>
            <a:pPr marL="514350" indent="-514350">
              <a:buAutoNum type="arabicPeriod"/>
            </a:pPr>
            <a:r>
              <a:rPr lang="en-US" sz="2800" dirty="0" smtClean="0"/>
              <a:t>A runner is training for a marathon. She ran 3 miles in 28 minutes. How many hours will it take her to run 26 miles?</a:t>
            </a:r>
          </a:p>
          <a:p>
            <a:pPr marL="514350" indent="-514350">
              <a:buAutoNum type="arabicPeriod"/>
            </a:pPr>
            <a:r>
              <a:rPr lang="en-US" sz="2800" dirty="0" smtClean="0"/>
              <a:t>A carpenter can build 3 birdhouses in 2 hours. How long will it take him to build 50 birdhouses?</a:t>
            </a:r>
            <a:endParaRPr lang="en-US" sz="2800" dirty="0"/>
          </a:p>
        </p:txBody>
      </p:sp>
      <p:pic>
        <p:nvPicPr>
          <p:cNvPr id="12290" name="Picture 2" descr="C:\Users\dstarbu\AppData\Local\Microsoft\Windows\Temporary Internet Files\Content.IE5\2PUEW0UN\MC90024085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0512" y="4038600"/>
            <a:ext cx="1303488" cy="1609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264888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457200" y="1600200"/>
            <a:ext cx="8686800" cy="5257800"/>
          </a:xfrm>
        </p:spPr>
        <p:txBody>
          <a:bodyPr/>
          <a:lstStyle/>
          <a:p>
            <a:pPr marL="0" indent="0">
              <a:buNone/>
            </a:pPr>
            <a:r>
              <a:rPr lang="en-US" b="1" dirty="0" smtClean="0"/>
              <a:t>You need:</a:t>
            </a:r>
          </a:p>
          <a:p>
            <a:pPr marL="0" indent="0">
              <a:buNone/>
            </a:pPr>
            <a:r>
              <a:rPr lang="en-US" b="1" dirty="0"/>
              <a:t>	</a:t>
            </a:r>
            <a:r>
              <a:rPr lang="en-US" b="1" dirty="0" smtClean="0"/>
              <a:t>Body Measurements (cm.)</a:t>
            </a:r>
          </a:p>
          <a:p>
            <a:pPr marL="0" indent="0">
              <a:buNone/>
            </a:pPr>
            <a:r>
              <a:rPr lang="en-US" dirty="0" smtClean="0"/>
              <a:t>Copy the Class Objective in the CW section of your binder:</a:t>
            </a:r>
          </a:p>
          <a:p>
            <a:pPr marL="0" indent="0">
              <a:buNone/>
            </a:pPr>
            <a:r>
              <a:rPr lang="en-US" b="1" i="1" dirty="0" smtClean="0">
                <a:solidFill>
                  <a:srgbClr val="660066"/>
                </a:solidFill>
              </a:rPr>
              <a:t>Students will use their measurements to convert and calculate the dimensions of the Statue of Liberty. </a:t>
            </a:r>
          </a:p>
          <a:p>
            <a:pPr marL="0" indent="0">
              <a:buNone/>
            </a:pPr>
            <a:r>
              <a:rPr lang="en-US" b="1" dirty="0" smtClean="0">
                <a:solidFill>
                  <a:srgbClr val="C00000"/>
                </a:solidFill>
              </a:rPr>
              <a:t>HW DUE: </a:t>
            </a:r>
            <a:r>
              <a:rPr lang="en-US" b="1" dirty="0">
                <a:solidFill>
                  <a:srgbClr val="C00000"/>
                </a:solidFill>
              </a:rPr>
              <a:t>Pg. 111/ #1-10</a:t>
            </a:r>
          </a:p>
        </p:txBody>
      </p:sp>
      <p:pic>
        <p:nvPicPr>
          <p:cNvPr id="14338" name="Picture 2" descr="C:\Users\dstarbu\AppData\Local\Microsoft\Windows\Temporary Internet Files\Content.IE5\2PUEW0UN\MP90040075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304800"/>
            <a:ext cx="1715148"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1300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dstarbu\AppData\Local\Microsoft\Windows\Temporary Internet Files\Content.IE5\AECW5UFU\MC90032097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431851"/>
            <a:ext cx="1810512" cy="13633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l"/>
            <a:r>
              <a:rPr lang="en-US" dirty="0" smtClean="0"/>
              <a:t>	    Travel Exchange Rates</a:t>
            </a:r>
            <a:endParaRPr lang="en-US" dirty="0"/>
          </a:p>
        </p:txBody>
      </p:sp>
      <p:sp>
        <p:nvSpPr>
          <p:cNvPr id="3" name="Content Placeholder 2"/>
          <p:cNvSpPr>
            <a:spLocks noGrp="1"/>
          </p:cNvSpPr>
          <p:nvPr>
            <p:ph idx="1"/>
          </p:nvPr>
        </p:nvSpPr>
        <p:spPr>
          <a:xfrm>
            <a:off x="762000" y="1874837"/>
            <a:ext cx="7916367" cy="3763963"/>
          </a:xfrm>
        </p:spPr>
        <p:txBody>
          <a:bodyPr>
            <a:normAutofit fontScale="77500" lnSpcReduction="20000"/>
          </a:bodyPr>
          <a:lstStyle/>
          <a:p>
            <a:r>
              <a:rPr lang="en-US" dirty="0" smtClean="0"/>
              <a:t>Copy the class objective in the CW Section of your binder:</a:t>
            </a:r>
          </a:p>
          <a:p>
            <a:pPr marL="0" indent="0">
              <a:buNone/>
            </a:pPr>
            <a:r>
              <a:rPr lang="en-US" sz="3500" b="1" dirty="0" smtClean="0">
                <a:solidFill>
                  <a:srgbClr val="660066"/>
                </a:solidFill>
              </a:rPr>
              <a:t>Students will CONVERT money values using monetary exchange rates and proportions. </a:t>
            </a:r>
          </a:p>
          <a:p>
            <a:pPr marL="0" indent="0">
              <a:buNone/>
            </a:pPr>
            <a:r>
              <a:rPr lang="en-US" dirty="0" smtClean="0"/>
              <a:t>Using your country’s money, write a RATIO for DOLLARS to FOREIGN Currency</a:t>
            </a:r>
          </a:p>
          <a:p>
            <a:r>
              <a:rPr lang="en-US" dirty="0" smtClean="0"/>
              <a:t>Use that ratio to solve THE 8-proportions for the travel expenses</a:t>
            </a:r>
          </a:p>
          <a:p>
            <a:r>
              <a:rPr lang="en-US" dirty="0" smtClean="0"/>
              <a:t>Show all work and all solutions with SUMMARY SENTENCES on group poster</a:t>
            </a:r>
            <a:endParaRPr lang="en-US" dirty="0"/>
          </a:p>
        </p:txBody>
      </p:sp>
      <p:pic>
        <p:nvPicPr>
          <p:cNvPr id="13315" name="Picture 3" descr="C:\Program Files\Microsoft Office\MEDIA\CAGCAT10\j0157763.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5094802"/>
            <a:ext cx="1667967" cy="1683261"/>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C:\Users\dstarbu\AppData\Local\Microsoft\Windows\Temporary Internet Files\Content.IE5\WTZ3S8M0\MC90035209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00" y="5257800"/>
            <a:ext cx="1804657" cy="1407814"/>
          </a:xfrm>
          <a:prstGeom prst="rect">
            <a:avLst/>
          </a:prstGeom>
          <a:noFill/>
          <a:extLst>
            <a:ext uri="{909E8E84-426E-40DD-AFC4-6F175D3DCCD1}">
              <a14:hiddenFill xmlns:a14="http://schemas.microsoft.com/office/drawing/2010/main">
                <a:solidFill>
                  <a:srgbClr val="FFFFFF"/>
                </a:solidFill>
              </a14:hiddenFill>
            </a:ext>
          </a:extLst>
        </p:spPr>
      </p:pic>
      <p:pic>
        <p:nvPicPr>
          <p:cNvPr id="13319" name="Picture 7" descr="C:\Users\dstarbu\AppData\Local\Microsoft\Windows\Temporary Internet Files\Content.IE5\WTZ3S8M0\MP90040280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2300" y="423418"/>
            <a:ext cx="1447800" cy="1380236"/>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dstarbu\AppData\Local\Microsoft\Windows\Temporary Internet Files\Content.IE5\GXCNT3Q0\MC900411914[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8923" y="5399638"/>
            <a:ext cx="1541846" cy="1458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8778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vs. Indirect Equations</a:t>
            </a:r>
            <a:endParaRPr lang="en-US" dirty="0"/>
          </a:p>
        </p:txBody>
      </p:sp>
      <p:sp>
        <p:nvSpPr>
          <p:cNvPr id="3" name="Content Placeholder 2"/>
          <p:cNvSpPr>
            <a:spLocks noGrp="1"/>
          </p:cNvSpPr>
          <p:nvPr>
            <p:ph idx="1"/>
          </p:nvPr>
        </p:nvSpPr>
        <p:spPr>
          <a:xfrm>
            <a:off x="304800" y="1219200"/>
            <a:ext cx="8839200" cy="5638800"/>
          </a:xfrm>
        </p:spPr>
        <p:txBody>
          <a:bodyPr>
            <a:normAutofit fontScale="70000" lnSpcReduction="20000"/>
          </a:bodyPr>
          <a:lstStyle/>
          <a:p>
            <a:r>
              <a:rPr lang="en-US" dirty="0" smtClean="0"/>
              <a:t>Complete the tables for each equation and graph the table on GRAPH paper:</a:t>
            </a:r>
          </a:p>
          <a:p>
            <a:pPr marL="0" indent="0">
              <a:buNone/>
            </a:pPr>
            <a:r>
              <a:rPr lang="en-US" dirty="0"/>
              <a:t>	</a:t>
            </a:r>
            <a:r>
              <a:rPr lang="en-US" dirty="0" smtClean="0"/>
              <a:t>y = 3x</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b="1" dirty="0" smtClean="0">
              <a:solidFill>
                <a:srgbClr val="C00000"/>
              </a:solidFill>
            </a:endParaRPr>
          </a:p>
          <a:p>
            <a:pPr marL="0" indent="0">
              <a:buNone/>
            </a:pPr>
            <a:endParaRPr lang="en-US" b="1" dirty="0" smtClean="0">
              <a:solidFill>
                <a:srgbClr val="002060"/>
              </a:solidFill>
            </a:endParaRPr>
          </a:p>
          <a:p>
            <a:pPr marL="0" indent="0">
              <a:buNone/>
            </a:pPr>
            <a:r>
              <a:rPr lang="en-US" b="1" dirty="0" smtClean="0">
                <a:solidFill>
                  <a:srgbClr val="002060"/>
                </a:solidFill>
              </a:rPr>
              <a:t>Pg. 127/ #1 and 6</a:t>
            </a:r>
          </a:p>
          <a:p>
            <a:pPr marL="0" indent="0">
              <a:buNone/>
            </a:pPr>
            <a:r>
              <a:rPr lang="en-US" b="1" dirty="0" smtClean="0">
                <a:solidFill>
                  <a:srgbClr val="C00000"/>
                </a:solidFill>
              </a:rPr>
              <a:t>HW: Pg. 113/ #12, 13; Pg. 119/ #5-8, 10-14 DUE FRIDAY</a:t>
            </a:r>
          </a:p>
          <a:p>
            <a:pPr marL="0" indent="0">
              <a:buNone/>
            </a:pPr>
            <a:r>
              <a:rPr lang="en-US" b="1" u="sng" dirty="0" smtClean="0">
                <a:solidFill>
                  <a:schemeClr val="tx2">
                    <a:lumMod val="50000"/>
                  </a:schemeClr>
                </a:solidFill>
              </a:rPr>
              <a:t>MIDTERM Test FRIDAY</a:t>
            </a:r>
            <a:r>
              <a:rPr lang="en-US" b="1" dirty="0" smtClean="0">
                <a:solidFill>
                  <a:schemeClr val="tx2">
                    <a:lumMod val="50000"/>
                  </a:schemeClr>
                </a:solidFill>
              </a:rPr>
              <a:t>	</a:t>
            </a:r>
            <a:r>
              <a:rPr lang="en-US" dirty="0" smtClean="0"/>
              <a: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49224717"/>
              </p:ext>
            </p:extLst>
          </p:nvPr>
        </p:nvGraphicFramePr>
        <p:xfrm>
          <a:off x="914400" y="2362200"/>
          <a:ext cx="1676400" cy="2926080"/>
        </p:xfrm>
        <a:graphic>
          <a:graphicData uri="http://schemas.openxmlformats.org/drawingml/2006/table">
            <a:tbl>
              <a:tblPr firstRow="1" bandRow="1">
                <a:tableStyleId>{5940675A-B579-460E-94D1-54222C63F5DA}</a:tableStyleId>
              </a:tblPr>
              <a:tblGrid>
                <a:gridCol w="838200"/>
                <a:gridCol w="838200"/>
              </a:tblGrid>
              <a:tr h="257175">
                <a:tc>
                  <a:txBody>
                    <a:bodyPr/>
                    <a:lstStyle/>
                    <a:p>
                      <a:pPr algn="ctr"/>
                      <a:r>
                        <a:rPr lang="en-US" b="1" dirty="0" smtClean="0"/>
                        <a:t>x</a:t>
                      </a:r>
                      <a:endParaRPr lang="en-US" b="1" dirty="0"/>
                    </a:p>
                  </a:txBody>
                  <a:tcPr/>
                </a:tc>
                <a:tc>
                  <a:txBody>
                    <a:bodyPr/>
                    <a:lstStyle/>
                    <a:p>
                      <a:pPr algn="ctr"/>
                      <a:r>
                        <a:rPr lang="en-US" b="1" dirty="0" smtClean="0"/>
                        <a:t>y</a:t>
                      </a:r>
                      <a:endParaRPr lang="en-US" b="1" dirty="0"/>
                    </a:p>
                  </a:txBody>
                  <a:tcPr/>
                </a:tc>
              </a:tr>
              <a:tr h="257175">
                <a:tc>
                  <a:txBody>
                    <a:bodyPr/>
                    <a:lstStyle/>
                    <a:p>
                      <a:pPr algn="ctr"/>
                      <a:r>
                        <a:rPr lang="en-US" b="1" dirty="0" smtClean="0"/>
                        <a:t>-2</a:t>
                      </a:r>
                      <a:endParaRPr lang="en-US" b="1" dirty="0"/>
                    </a:p>
                  </a:txBody>
                  <a:tcPr/>
                </a:tc>
                <a:tc>
                  <a:txBody>
                    <a:bodyPr/>
                    <a:lstStyle/>
                    <a:p>
                      <a:pPr algn="ctr"/>
                      <a:endParaRPr lang="en-US" b="1" dirty="0"/>
                    </a:p>
                  </a:txBody>
                  <a:tcPr/>
                </a:tc>
              </a:tr>
              <a:tr h="257175">
                <a:tc>
                  <a:txBody>
                    <a:bodyPr/>
                    <a:lstStyle/>
                    <a:p>
                      <a:pPr algn="ctr"/>
                      <a:r>
                        <a:rPr lang="en-US" b="1" dirty="0" smtClean="0"/>
                        <a:t>-1</a:t>
                      </a:r>
                      <a:endParaRPr lang="en-US" b="1" dirty="0"/>
                    </a:p>
                  </a:txBody>
                  <a:tcPr/>
                </a:tc>
                <a:tc>
                  <a:txBody>
                    <a:bodyPr/>
                    <a:lstStyle/>
                    <a:p>
                      <a:pPr algn="ctr"/>
                      <a:endParaRPr lang="en-US" b="1" dirty="0"/>
                    </a:p>
                  </a:txBody>
                  <a:tcPr/>
                </a:tc>
              </a:tr>
              <a:tr h="257175">
                <a:tc>
                  <a:txBody>
                    <a:bodyPr/>
                    <a:lstStyle/>
                    <a:p>
                      <a:pPr algn="ctr"/>
                      <a:r>
                        <a:rPr lang="en-US" b="1" dirty="0" smtClean="0"/>
                        <a:t>0</a:t>
                      </a:r>
                      <a:endParaRPr lang="en-US" b="1" dirty="0"/>
                    </a:p>
                  </a:txBody>
                  <a:tcPr/>
                </a:tc>
                <a:tc>
                  <a:txBody>
                    <a:bodyPr/>
                    <a:lstStyle/>
                    <a:p>
                      <a:pPr algn="ctr"/>
                      <a:endParaRPr lang="en-US" b="1" dirty="0"/>
                    </a:p>
                  </a:txBody>
                  <a:tcPr/>
                </a:tc>
              </a:tr>
              <a:tr h="257175">
                <a:tc>
                  <a:txBody>
                    <a:bodyPr/>
                    <a:lstStyle/>
                    <a:p>
                      <a:pPr algn="ctr"/>
                      <a:r>
                        <a:rPr lang="en-US" b="1" dirty="0" smtClean="0"/>
                        <a:t>1</a:t>
                      </a:r>
                      <a:endParaRPr lang="en-US" b="1" dirty="0"/>
                    </a:p>
                  </a:txBody>
                  <a:tcPr/>
                </a:tc>
                <a:tc>
                  <a:txBody>
                    <a:bodyPr/>
                    <a:lstStyle/>
                    <a:p>
                      <a:pPr algn="ctr"/>
                      <a:endParaRPr lang="en-US" b="1" dirty="0"/>
                    </a:p>
                  </a:txBody>
                  <a:tcPr/>
                </a:tc>
              </a:tr>
              <a:tr h="257175">
                <a:tc>
                  <a:txBody>
                    <a:bodyPr/>
                    <a:lstStyle/>
                    <a:p>
                      <a:pPr algn="ctr"/>
                      <a:r>
                        <a:rPr lang="en-US" b="1" dirty="0" smtClean="0"/>
                        <a:t>2</a:t>
                      </a:r>
                      <a:endParaRPr lang="en-US" b="1" dirty="0"/>
                    </a:p>
                  </a:txBody>
                  <a:tcPr/>
                </a:tc>
                <a:tc>
                  <a:txBody>
                    <a:bodyPr/>
                    <a:lstStyle/>
                    <a:p>
                      <a:pPr algn="ctr"/>
                      <a:endParaRPr lang="en-US" b="1" dirty="0"/>
                    </a:p>
                  </a:txBody>
                  <a:tcPr/>
                </a:tc>
              </a:tr>
              <a:tr h="257175">
                <a:tc>
                  <a:txBody>
                    <a:bodyPr/>
                    <a:lstStyle/>
                    <a:p>
                      <a:pPr algn="ctr"/>
                      <a:r>
                        <a:rPr lang="en-US" b="1" dirty="0" smtClean="0"/>
                        <a:t>3</a:t>
                      </a:r>
                      <a:endParaRPr lang="en-US" b="1" dirty="0"/>
                    </a:p>
                  </a:txBody>
                  <a:tcPr/>
                </a:tc>
                <a:tc>
                  <a:txBody>
                    <a:bodyPr/>
                    <a:lstStyle/>
                    <a:p>
                      <a:pPr algn="ctr"/>
                      <a:endParaRPr lang="en-US" b="1" dirty="0"/>
                    </a:p>
                  </a:txBody>
                  <a:tcPr/>
                </a:tc>
              </a:tr>
              <a:tr h="257175">
                <a:tc>
                  <a:txBody>
                    <a:bodyPr/>
                    <a:lstStyle/>
                    <a:p>
                      <a:pPr algn="ctr"/>
                      <a:r>
                        <a:rPr lang="en-US" b="1" dirty="0" smtClean="0"/>
                        <a:t>4</a:t>
                      </a:r>
                      <a:endParaRPr lang="en-US" b="1" dirty="0"/>
                    </a:p>
                  </a:txBody>
                  <a:tcPr/>
                </a:tc>
                <a:tc>
                  <a:txBody>
                    <a:bodyPr/>
                    <a:lstStyle/>
                    <a:p>
                      <a:pPr algn="ctr"/>
                      <a:endParaRPr lang="en-US"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135199353"/>
              </p:ext>
            </p:extLst>
          </p:nvPr>
        </p:nvGraphicFramePr>
        <p:xfrm>
          <a:off x="5334000" y="2484120"/>
          <a:ext cx="2209800" cy="2926080"/>
        </p:xfrm>
        <a:graphic>
          <a:graphicData uri="http://schemas.openxmlformats.org/drawingml/2006/table">
            <a:tbl>
              <a:tblPr firstRow="1" bandRow="1">
                <a:tableStyleId>{5940675A-B579-460E-94D1-54222C63F5DA}</a:tableStyleId>
              </a:tblPr>
              <a:tblGrid>
                <a:gridCol w="1274885"/>
                <a:gridCol w="934915"/>
              </a:tblGrid>
              <a:tr h="295275">
                <a:tc>
                  <a:txBody>
                    <a:bodyPr/>
                    <a:lstStyle/>
                    <a:p>
                      <a:pPr algn="ctr"/>
                      <a:r>
                        <a:rPr lang="en-US" b="1" dirty="0" smtClean="0"/>
                        <a:t>x</a:t>
                      </a:r>
                      <a:endParaRPr lang="en-US" b="1" dirty="0"/>
                    </a:p>
                  </a:txBody>
                  <a:tcPr/>
                </a:tc>
                <a:tc>
                  <a:txBody>
                    <a:bodyPr/>
                    <a:lstStyle/>
                    <a:p>
                      <a:pPr algn="ctr"/>
                      <a:r>
                        <a:rPr lang="en-US" b="1" dirty="0" smtClean="0"/>
                        <a:t>y</a:t>
                      </a:r>
                      <a:endParaRPr lang="en-US" b="1" dirty="0"/>
                    </a:p>
                  </a:txBody>
                  <a:tcPr/>
                </a:tc>
              </a:tr>
              <a:tr h="295275">
                <a:tc>
                  <a:txBody>
                    <a:bodyPr/>
                    <a:lstStyle/>
                    <a:p>
                      <a:pPr algn="ctr"/>
                      <a:r>
                        <a:rPr lang="en-US" b="1" dirty="0" smtClean="0"/>
                        <a:t>-2</a:t>
                      </a:r>
                      <a:endParaRPr lang="en-US" b="1" dirty="0"/>
                    </a:p>
                  </a:txBody>
                  <a:tcPr/>
                </a:tc>
                <a:tc>
                  <a:txBody>
                    <a:bodyPr/>
                    <a:lstStyle/>
                    <a:p>
                      <a:pPr algn="ctr"/>
                      <a:endParaRPr lang="en-US" b="1" dirty="0"/>
                    </a:p>
                  </a:txBody>
                  <a:tcPr/>
                </a:tc>
              </a:tr>
              <a:tr h="295275">
                <a:tc>
                  <a:txBody>
                    <a:bodyPr/>
                    <a:lstStyle/>
                    <a:p>
                      <a:pPr algn="ctr"/>
                      <a:r>
                        <a:rPr lang="en-US" b="1" dirty="0" smtClean="0"/>
                        <a:t>-1</a:t>
                      </a:r>
                      <a:endParaRPr lang="en-US" b="1" dirty="0"/>
                    </a:p>
                  </a:txBody>
                  <a:tcPr/>
                </a:tc>
                <a:tc>
                  <a:txBody>
                    <a:bodyPr/>
                    <a:lstStyle/>
                    <a:p>
                      <a:pPr algn="ctr"/>
                      <a:endParaRPr lang="en-US" b="1" dirty="0"/>
                    </a:p>
                  </a:txBody>
                  <a:tcPr/>
                </a:tc>
              </a:tr>
              <a:tr h="295275">
                <a:tc>
                  <a:txBody>
                    <a:bodyPr/>
                    <a:lstStyle/>
                    <a:p>
                      <a:pPr algn="ctr"/>
                      <a:r>
                        <a:rPr lang="en-US" b="1" dirty="0" smtClean="0"/>
                        <a:t>0</a:t>
                      </a:r>
                      <a:endParaRPr lang="en-US" b="1" dirty="0"/>
                    </a:p>
                  </a:txBody>
                  <a:tcPr/>
                </a:tc>
                <a:tc>
                  <a:txBody>
                    <a:bodyPr/>
                    <a:lstStyle/>
                    <a:p>
                      <a:pPr algn="ctr"/>
                      <a:endParaRPr lang="en-US" b="1" dirty="0"/>
                    </a:p>
                  </a:txBody>
                  <a:tcPr/>
                </a:tc>
              </a:tr>
              <a:tr h="295275">
                <a:tc>
                  <a:txBody>
                    <a:bodyPr/>
                    <a:lstStyle/>
                    <a:p>
                      <a:pPr algn="ctr"/>
                      <a:r>
                        <a:rPr lang="en-US" b="1" dirty="0" smtClean="0"/>
                        <a:t>1</a:t>
                      </a:r>
                      <a:endParaRPr lang="en-US" b="1" dirty="0"/>
                    </a:p>
                  </a:txBody>
                  <a:tcPr/>
                </a:tc>
                <a:tc>
                  <a:txBody>
                    <a:bodyPr/>
                    <a:lstStyle/>
                    <a:p>
                      <a:pPr algn="ctr"/>
                      <a:endParaRPr lang="en-US" b="1" dirty="0"/>
                    </a:p>
                  </a:txBody>
                  <a:tcPr/>
                </a:tc>
              </a:tr>
              <a:tr h="295275">
                <a:tc>
                  <a:txBody>
                    <a:bodyPr/>
                    <a:lstStyle/>
                    <a:p>
                      <a:pPr algn="ctr"/>
                      <a:r>
                        <a:rPr lang="en-US" b="1" dirty="0" smtClean="0"/>
                        <a:t>2</a:t>
                      </a:r>
                      <a:endParaRPr lang="en-US" b="1" dirty="0"/>
                    </a:p>
                  </a:txBody>
                  <a:tcPr/>
                </a:tc>
                <a:tc>
                  <a:txBody>
                    <a:bodyPr/>
                    <a:lstStyle/>
                    <a:p>
                      <a:pPr algn="ctr"/>
                      <a:endParaRPr lang="en-US" b="1" dirty="0"/>
                    </a:p>
                  </a:txBody>
                  <a:tcPr/>
                </a:tc>
              </a:tr>
              <a:tr h="295275">
                <a:tc>
                  <a:txBody>
                    <a:bodyPr/>
                    <a:lstStyle/>
                    <a:p>
                      <a:pPr algn="ctr"/>
                      <a:r>
                        <a:rPr lang="en-US" b="1" dirty="0" smtClean="0"/>
                        <a:t>3</a:t>
                      </a:r>
                      <a:endParaRPr lang="en-US" b="1" dirty="0"/>
                    </a:p>
                  </a:txBody>
                  <a:tcPr/>
                </a:tc>
                <a:tc>
                  <a:txBody>
                    <a:bodyPr/>
                    <a:lstStyle/>
                    <a:p>
                      <a:pPr algn="ctr"/>
                      <a:endParaRPr lang="en-US" b="1" dirty="0"/>
                    </a:p>
                  </a:txBody>
                  <a:tcPr/>
                </a:tc>
              </a:tr>
              <a:tr h="295275">
                <a:tc>
                  <a:txBody>
                    <a:bodyPr/>
                    <a:lstStyle/>
                    <a:p>
                      <a:pPr algn="ctr"/>
                      <a:r>
                        <a:rPr lang="en-US" b="1" dirty="0" smtClean="0"/>
                        <a:t>4</a:t>
                      </a:r>
                      <a:endParaRPr lang="en-US" b="1" dirty="0"/>
                    </a:p>
                  </a:txBody>
                  <a:tcPr/>
                </a:tc>
                <a:tc>
                  <a:txBody>
                    <a:bodyPr/>
                    <a:lstStyle/>
                    <a:p>
                      <a:pPr algn="ctr"/>
                      <a:endParaRPr lang="en-US" b="1" dirty="0"/>
                    </a:p>
                  </a:txBody>
                  <a:tcPr/>
                </a:tc>
              </a:tr>
            </a:tbl>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91489343"/>
              </p:ext>
            </p:extLst>
          </p:nvPr>
        </p:nvGraphicFramePr>
        <p:xfrm>
          <a:off x="5791200" y="1447800"/>
          <a:ext cx="965200" cy="935038"/>
        </p:xfrm>
        <a:graphic>
          <a:graphicData uri="http://schemas.openxmlformats.org/presentationml/2006/ole">
            <mc:AlternateContent xmlns:mc="http://schemas.openxmlformats.org/markup-compatibility/2006">
              <mc:Choice xmlns:v="urn:schemas-microsoft-com:vml" Requires="v">
                <p:oleObj spid="_x0000_s12633" name="Equation" r:id="rId3" imgW="406080" imgH="393480" progId="Equation.DSMT4">
                  <p:embed/>
                </p:oleObj>
              </mc:Choice>
              <mc:Fallback>
                <p:oleObj name="Equation" r:id="rId3" imgW="406080" imgH="393480" progId="Equation.DSMT4">
                  <p:embed/>
                  <p:pic>
                    <p:nvPicPr>
                      <p:cNvPr id="0" name=""/>
                      <p:cNvPicPr/>
                      <p:nvPr/>
                    </p:nvPicPr>
                    <p:blipFill>
                      <a:blip r:embed="rId4"/>
                      <a:stretch>
                        <a:fillRect/>
                      </a:stretch>
                    </p:blipFill>
                    <p:spPr>
                      <a:xfrm>
                        <a:off x="5791200" y="1447800"/>
                        <a:ext cx="965200" cy="935038"/>
                      </a:xfrm>
                      <a:prstGeom prst="rect">
                        <a:avLst/>
                      </a:prstGeom>
                    </p:spPr>
                  </p:pic>
                </p:oleObj>
              </mc:Fallback>
            </mc:AlternateContent>
          </a:graphicData>
        </a:graphic>
      </p:graphicFrame>
    </p:spTree>
    <p:extLst>
      <p:ext uri="{BB962C8B-B14F-4D97-AF65-F5344CB8AC3E}">
        <p14:creationId xmlns:p14="http://schemas.microsoft.com/office/powerpoint/2010/main" val="15829565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Algebra I</a:t>
            </a:r>
            <a:endParaRPr lang="en-US" dirty="0"/>
          </a:p>
        </p:txBody>
      </p:sp>
      <p:sp>
        <p:nvSpPr>
          <p:cNvPr id="3" name="Content Placeholder 2"/>
          <p:cNvSpPr>
            <a:spLocks noGrp="1"/>
          </p:cNvSpPr>
          <p:nvPr>
            <p:ph idx="1"/>
          </p:nvPr>
        </p:nvSpPr>
        <p:spPr>
          <a:xfrm>
            <a:off x="0" y="914400"/>
            <a:ext cx="9144000" cy="5943600"/>
          </a:xfrm>
        </p:spPr>
        <p:txBody>
          <a:bodyPr>
            <a:normAutofit lnSpcReduction="10000"/>
          </a:bodyPr>
          <a:lstStyle/>
          <a:p>
            <a:r>
              <a:rPr lang="en-US" b="1" dirty="0">
                <a:solidFill>
                  <a:srgbClr val="C00000"/>
                </a:solidFill>
              </a:rPr>
              <a:t>HW: Pg. 113/ #12, 13; Pg. 119/ #5-8, </a:t>
            </a:r>
            <a:r>
              <a:rPr lang="en-US" b="1" dirty="0" smtClean="0">
                <a:solidFill>
                  <a:srgbClr val="C00000"/>
                </a:solidFill>
              </a:rPr>
              <a:t>10-14 DUE FRIDAY</a:t>
            </a:r>
            <a:endParaRPr lang="en-US" b="1" dirty="0">
              <a:solidFill>
                <a:srgbClr val="C00000"/>
              </a:solidFill>
            </a:endParaRPr>
          </a:p>
          <a:p>
            <a:r>
              <a:rPr lang="en-US" b="1" u="sng" dirty="0">
                <a:solidFill>
                  <a:schemeClr val="tx2">
                    <a:lumMod val="50000"/>
                  </a:schemeClr>
                </a:solidFill>
              </a:rPr>
              <a:t>MIDTERM Test </a:t>
            </a:r>
            <a:r>
              <a:rPr lang="en-US" b="1" u="sng" dirty="0" smtClean="0">
                <a:solidFill>
                  <a:schemeClr val="tx2">
                    <a:lumMod val="50000"/>
                  </a:schemeClr>
                </a:solidFill>
              </a:rPr>
              <a:t>FRIDAY</a:t>
            </a:r>
          </a:p>
          <a:p>
            <a:pPr marL="457200" indent="-457200">
              <a:buFont typeface="Arial" pitchFamily="34" charset="0"/>
              <a:buAutoNum type="arabicPeriod"/>
            </a:pPr>
            <a:r>
              <a:rPr lang="en-US" sz="2400" b="1" dirty="0">
                <a:solidFill>
                  <a:schemeClr val="accent4">
                    <a:lumMod val="50000"/>
                  </a:schemeClr>
                </a:solidFill>
              </a:rPr>
              <a:t>C&amp;C Dot Plots</a:t>
            </a:r>
          </a:p>
          <a:p>
            <a:pPr marL="457200" indent="-457200">
              <a:buAutoNum type="arabicPeriod"/>
            </a:pPr>
            <a:r>
              <a:rPr lang="en-US" sz="2400" b="1" dirty="0" smtClean="0">
                <a:solidFill>
                  <a:srgbClr val="C00000"/>
                </a:solidFill>
              </a:rPr>
              <a:t>Find the MEAN, MODE, RANGE AND 5# Summary for the data 	set: {13, 18, 5, 16, 22, 8, 12, 16, 15, 10}</a:t>
            </a:r>
          </a:p>
          <a:p>
            <a:pPr marL="457200" indent="-457200">
              <a:buAutoNum type="arabicPeriod"/>
            </a:pPr>
            <a:r>
              <a:rPr lang="en-US" sz="2400" b="1" dirty="0" smtClean="0">
                <a:solidFill>
                  <a:schemeClr val="tx2">
                    <a:lumMod val="50000"/>
                  </a:schemeClr>
                </a:solidFill>
              </a:rPr>
              <a:t>Draw a BOX PLOT for the Data Set</a:t>
            </a:r>
            <a:endParaRPr lang="en-US" sz="2400" b="1" dirty="0">
              <a:solidFill>
                <a:schemeClr val="tx2">
                  <a:lumMod val="50000"/>
                </a:schemeClr>
              </a:solidFill>
            </a:endParaRPr>
          </a:p>
          <a:p>
            <a:pPr marL="457200" indent="-457200">
              <a:buAutoNum type="arabicPeriod"/>
            </a:pPr>
            <a:r>
              <a:rPr lang="en-US" sz="2400" b="1" dirty="0" smtClean="0">
                <a:solidFill>
                  <a:schemeClr val="accent3">
                    <a:lumMod val="50000"/>
                  </a:schemeClr>
                </a:solidFill>
              </a:rPr>
              <a:t>A biologist captured and tagged 40 fish in a lake. Three 	weeks later, she captured 75 fish, 15 had tags. Approximately 	how many fish are in the lake?</a:t>
            </a:r>
          </a:p>
          <a:p>
            <a:pPr marL="457200" indent="-457200">
              <a:buAutoNum type="arabicPeriod"/>
            </a:pPr>
            <a:r>
              <a:rPr lang="en-US" sz="2400" b="1" dirty="0" smtClean="0">
                <a:solidFill>
                  <a:srgbClr val="002060"/>
                </a:solidFill>
              </a:rPr>
              <a:t>On the last Algebra I test in Stella’s class, there were 9-A’s, 12-B’s 	and 7-C’s and 2-D’s. If there are 325 students in Algebra I, how 	many would you expect to have B’s?</a:t>
            </a:r>
          </a:p>
          <a:p>
            <a:pPr marL="457200" indent="-457200">
              <a:buAutoNum type="arabicPeriod"/>
            </a:pPr>
            <a:r>
              <a:rPr lang="en-US" sz="2400" b="1" dirty="0" smtClean="0">
                <a:solidFill>
                  <a:schemeClr val="accent6">
                    <a:lumMod val="50000"/>
                  </a:schemeClr>
                </a:solidFill>
              </a:rPr>
              <a:t>There are 1760 YARDS in every MILE. How many MILES in 1000 	yards? How many YARDS in 70 miles?</a:t>
            </a:r>
          </a:p>
          <a:p>
            <a:pPr marL="457200" indent="-457200">
              <a:buAutoNum type="arabicPeriod" startAt="2"/>
            </a:pPr>
            <a:endParaRPr lang="en-US" sz="2400" b="1" dirty="0">
              <a:solidFill>
                <a:schemeClr val="accent3">
                  <a:lumMod val="50000"/>
                </a:schemeClr>
              </a:solidFill>
            </a:endParaRPr>
          </a:p>
        </p:txBody>
      </p:sp>
    </p:spTree>
    <p:extLst>
      <p:ext uri="{BB962C8B-B14F-4D97-AF65-F5344CB8AC3E}">
        <p14:creationId xmlns:p14="http://schemas.microsoft.com/office/powerpoint/2010/main" val="36548954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152400" y="1447800"/>
            <a:ext cx="8763000" cy="4678363"/>
          </a:xfrm>
        </p:spPr>
        <p:txBody>
          <a:bodyPr/>
          <a:lstStyle/>
          <a:p>
            <a:r>
              <a:rPr lang="en-US" b="1" dirty="0" smtClean="0">
                <a:solidFill>
                  <a:schemeClr val="accent5">
                    <a:lumMod val="50000"/>
                  </a:schemeClr>
                </a:solidFill>
              </a:rPr>
              <a:t>Finish Mid Term Test TODAY</a:t>
            </a:r>
          </a:p>
          <a:p>
            <a:r>
              <a:rPr lang="en-US" b="1" dirty="0" smtClean="0">
                <a:solidFill>
                  <a:srgbClr val="C00000"/>
                </a:solidFill>
              </a:rPr>
              <a:t>HHW: ‘Mad Hatter’ Graphing Worksheet DUE: Wed./Thurs.</a:t>
            </a:r>
            <a:endParaRPr lang="en-US" dirty="0"/>
          </a:p>
        </p:txBody>
      </p:sp>
      <p:pic>
        <p:nvPicPr>
          <p:cNvPr id="15362" name="Picture 2" descr="C:\Users\dstarbu\AppData\Local\Microsoft\Windows\Temporary Internet Files\Content.IE5\2PUEW0UN\MC90038923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1" y="3505200"/>
            <a:ext cx="3242462" cy="3269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70117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95400"/>
            <a:ext cx="8915400" cy="5410200"/>
          </a:xfrm>
        </p:spPr>
        <p:txBody>
          <a:bodyPr/>
          <a:lstStyle/>
          <a:p>
            <a:pPr marL="0" indent="0">
              <a:buNone/>
            </a:pPr>
            <a:r>
              <a:rPr lang="en-US" b="1" dirty="0" smtClean="0">
                <a:solidFill>
                  <a:srgbClr val="C00000"/>
                </a:solidFill>
              </a:rPr>
              <a:t>HW DUE: </a:t>
            </a:r>
            <a:r>
              <a:rPr lang="en-US" b="1" dirty="0">
                <a:solidFill>
                  <a:srgbClr val="C00000"/>
                </a:solidFill>
              </a:rPr>
              <a:t>‘Mad Hatter’ Graphing Worksheet </a:t>
            </a:r>
            <a:endParaRPr lang="en-US" b="1" dirty="0" smtClean="0">
              <a:solidFill>
                <a:srgbClr val="C00000"/>
              </a:solidFill>
            </a:endParaRPr>
          </a:p>
          <a:p>
            <a:pPr marL="0" indent="0">
              <a:buNone/>
            </a:pPr>
            <a:r>
              <a:rPr lang="en-US" dirty="0" smtClean="0"/>
              <a:t>Copy the CLASS OBJECTIVE in the CW Section of your binder:</a:t>
            </a:r>
          </a:p>
          <a:p>
            <a:pPr marL="0" indent="0">
              <a:buNone/>
            </a:pPr>
            <a:r>
              <a:rPr lang="en-US" b="1" i="1" dirty="0" smtClean="0">
                <a:latin typeface="Aharoni" pitchFamily="2" charset="-79"/>
                <a:cs typeface="Aharoni" pitchFamily="2" charset="-79"/>
              </a:rPr>
              <a:t>Students will evaluate expressions using the ORDER OF OPERATIONS. </a:t>
            </a:r>
          </a:p>
          <a:p>
            <a:r>
              <a:rPr lang="en-US" dirty="0" smtClean="0">
                <a:latin typeface="+mj-lt"/>
                <a:cs typeface="Aharoni" pitchFamily="2" charset="-79"/>
              </a:rPr>
              <a:t>Notes</a:t>
            </a:r>
          </a:p>
          <a:p>
            <a:r>
              <a:rPr lang="en-US" b="1" dirty="0" smtClean="0">
                <a:solidFill>
                  <a:srgbClr val="C00000"/>
                </a:solidFill>
                <a:latin typeface="+mj-lt"/>
                <a:cs typeface="Aharoni" pitchFamily="2" charset="-79"/>
              </a:rPr>
              <a:t>HW: Cross Math Puzzle – Due WED./Thurs.</a:t>
            </a:r>
          </a:p>
          <a:p>
            <a:endParaRPr lang="en-US" dirty="0">
              <a:solidFill>
                <a:srgbClr val="C00000"/>
              </a:solidFill>
              <a:latin typeface="+mj-lt"/>
              <a:cs typeface="Aharoni" pitchFamily="2" charset="-79"/>
            </a:endParaRPr>
          </a:p>
        </p:txBody>
      </p:sp>
      <p:pic>
        <p:nvPicPr>
          <p:cNvPr id="13315" name="Picture 3" descr="C:\Users\dstarbu\AppData\Local\Microsoft\Windows\Temporary Internet Files\Content.IE5\GXCNT3Q0\MC90015388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2144" y="5146243"/>
            <a:ext cx="1810512" cy="1711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7298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44562"/>
          </a:xfrm>
        </p:spPr>
        <p:txBody>
          <a:bodyPr>
            <a:normAutofit fontScale="90000"/>
          </a:bodyPr>
          <a:lstStyle/>
          <a:p>
            <a:r>
              <a:rPr lang="en-US" dirty="0" smtClean="0"/>
              <a:t>Course Expectations</a:t>
            </a:r>
            <a:br>
              <a:rPr lang="en-US" dirty="0" smtClean="0"/>
            </a:br>
            <a:r>
              <a:rPr lang="en-US" dirty="0" smtClean="0"/>
              <a:t>Algebra I-Pre-Calculus</a:t>
            </a:r>
            <a:endParaRPr lang="en-US" dirty="0"/>
          </a:p>
        </p:txBody>
      </p:sp>
      <p:sp>
        <p:nvSpPr>
          <p:cNvPr id="3" name="Content Placeholder 2"/>
          <p:cNvSpPr>
            <a:spLocks noGrp="1"/>
          </p:cNvSpPr>
          <p:nvPr>
            <p:ph idx="1"/>
          </p:nvPr>
        </p:nvSpPr>
        <p:spPr>
          <a:xfrm>
            <a:off x="457200" y="1600200"/>
            <a:ext cx="8610600" cy="5105400"/>
          </a:xfrm>
        </p:spPr>
        <p:txBody>
          <a:bodyPr>
            <a:normAutofit fontScale="92500" lnSpcReduction="20000"/>
          </a:bodyPr>
          <a:lstStyle/>
          <a:p>
            <a:r>
              <a:rPr lang="en-US" dirty="0" smtClean="0"/>
              <a:t>Attendance – 95% Goal</a:t>
            </a:r>
          </a:p>
          <a:p>
            <a:r>
              <a:rPr lang="en-US" dirty="0" smtClean="0"/>
              <a:t>Homework/Projects – 10</a:t>
            </a:r>
            <a:r>
              <a:rPr lang="en-US" dirty="0"/>
              <a:t>% </a:t>
            </a:r>
            <a:r>
              <a:rPr lang="en-US" dirty="0" smtClean="0"/>
              <a:t>of Overall Grade</a:t>
            </a:r>
          </a:p>
          <a:p>
            <a:r>
              <a:rPr lang="en-US" dirty="0" smtClean="0"/>
              <a:t>Classwork – 25% Overall Grade</a:t>
            </a:r>
          </a:p>
          <a:p>
            <a:r>
              <a:rPr lang="en-US" dirty="0" smtClean="0"/>
              <a:t>Tests, Quizzes, Assessments – 40% Overall Grade</a:t>
            </a:r>
          </a:p>
          <a:p>
            <a:r>
              <a:rPr lang="en-US" dirty="0" smtClean="0"/>
              <a:t>Final Exam – 10% of Semester Grade</a:t>
            </a:r>
          </a:p>
          <a:p>
            <a:r>
              <a:rPr lang="en-US" dirty="0" smtClean="0"/>
              <a:t>Notes, Binder, Materials – </a:t>
            </a:r>
            <a:r>
              <a:rPr lang="en-US" dirty="0"/>
              <a:t>5</a:t>
            </a:r>
            <a:r>
              <a:rPr lang="en-US" dirty="0" smtClean="0"/>
              <a:t>% Overall Grade</a:t>
            </a:r>
          </a:p>
          <a:p>
            <a:r>
              <a:rPr lang="en-US" dirty="0" smtClean="0"/>
              <a:t>ANY Late Assignments – Must be completed in (AST) AFTER SCHOOL TUTORING ONLY</a:t>
            </a:r>
          </a:p>
          <a:p>
            <a:r>
              <a:rPr lang="en-US" dirty="0"/>
              <a:t>LATE </a:t>
            </a:r>
            <a:r>
              <a:rPr lang="en-US" dirty="0" smtClean="0"/>
              <a:t>Work: On time = 2 </a:t>
            </a:r>
            <a:r>
              <a:rPr lang="en-US" dirty="0"/>
              <a:t>days after excused </a:t>
            </a:r>
            <a:r>
              <a:rPr lang="en-US" dirty="0" smtClean="0"/>
              <a:t>absence; graded </a:t>
            </a:r>
            <a:r>
              <a:rPr lang="en-US" dirty="0"/>
              <a:t>starting at </a:t>
            </a:r>
            <a:r>
              <a:rPr lang="en-US" dirty="0" smtClean="0"/>
              <a:t>70%</a:t>
            </a:r>
          </a:p>
          <a:p>
            <a:r>
              <a:rPr lang="en-US" dirty="0" smtClean="0"/>
              <a:t>Test/Quiz; TQ Corrections: Made up in AST only</a:t>
            </a:r>
            <a:endParaRPr lang="en-US" dirty="0"/>
          </a:p>
          <a:p>
            <a:endParaRPr lang="en-US" dirty="0"/>
          </a:p>
        </p:txBody>
      </p:sp>
      <p:pic>
        <p:nvPicPr>
          <p:cNvPr id="16386" name="Picture 2" descr="C:\Users\dstarbu\AppData\Local\Microsoft\Windows\Temporary Internet Files\Content.IE5\WTZ3S8M0\MC90038257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12700"/>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43833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Algebra I</a:t>
            </a:r>
            <a:endParaRPr lang="en-US" b="1" dirty="0">
              <a:solidFill>
                <a:srgbClr val="FF0000"/>
              </a:solidFill>
            </a:endParaRPr>
          </a:p>
        </p:txBody>
      </p:sp>
      <p:sp>
        <p:nvSpPr>
          <p:cNvPr id="3" name="Content Placeholder 2"/>
          <p:cNvSpPr>
            <a:spLocks noGrp="1"/>
          </p:cNvSpPr>
          <p:nvPr>
            <p:ph idx="1"/>
          </p:nvPr>
        </p:nvSpPr>
        <p:spPr>
          <a:xfrm>
            <a:off x="152400" y="1600200"/>
            <a:ext cx="8839200" cy="5029200"/>
          </a:xfrm>
        </p:spPr>
        <p:txBody>
          <a:bodyPr/>
          <a:lstStyle/>
          <a:p>
            <a:r>
              <a:rPr lang="en-US" b="1" dirty="0" smtClean="0"/>
              <a:t>Evaluate the following using the ORDER OF OPERATIONS:</a:t>
            </a:r>
          </a:p>
          <a:p>
            <a:pPr marL="514350" indent="-514350">
              <a:buAutoNum type="arabicPeriod"/>
            </a:pPr>
            <a:r>
              <a:rPr lang="en-US" dirty="0" smtClean="0"/>
              <a:t>15 – (13 - 10)</a:t>
            </a:r>
            <a:r>
              <a:rPr lang="en-US" baseline="30000" dirty="0" smtClean="0"/>
              <a:t>2</a:t>
            </a:r>
            <a:r>
              <a:rPr lang="en-US" dirty="0" smtClean="0"/>
              <a:t> + 18 </a:t>
            </a:r>
            <a:r>
              <a:rPr lang="en-US" dirty="0" smtClean="0">
                <a:latin typeface="Symbol" pitchFamily="18" charset="2"/>
              </a:rPr>
              <a:t>¸ </a:t>
            </a:r>
            <a:r>
              <a:rPr lang="en-US" dirty="0" smtClean="0">
                <a:latin typeface="+mj-lt"/>
              </a:rPr>
              <a:t>6 – (4 + 1)</a:t>
            </a:r>
            <a:r>
              <a:rPr lang="en-US" baseline="30000" dirty="0" smtClean="0">
                <a:latin typeface="+mj-lt"/>
              </a:rPr>
              <a:t>2</a:t>
            </a:r>
            <a:endParaRPr lang="en-US" dirty="0" smtClean="0">
              <a:latin typeface="Symbol" pitchFamily="18" charset="2"/>
            </a:endParaRPr>
          </a:p>
          <a:p>
            <a:pPr marL="514350" indent="-514350">
              <a:buAutoNum type="arabicPeriod"/>
            </a:pPr>
            <a:r>
              <a:rPr lang="en-US" dirty="0" smtClean="0">
                <a:latin typeface="+mj-lt"/>
              </a:rPr>
              <a:t>[52 </a:t>
            </a:r>
            <a:r>
              <a:rPr lang="en-US" dirty="0">
                <a:latin typeface="Symbol" pitchFamily="18" charset="2"/>
              </a:rPr>
              <a:t>¸ </a:t>
            </a:r>
            <a:r>
              <a:rPr lang="en-US" dirty="0" smtClean="0">
                <a:latin typeface="+mj-lt"/>
              </a:rPr>
              <a:t>13 + (19 – 12)</a:t>
            </a:r>
            <a:r>
              <a:rPr lang="en-US" baseline="30000" dirty="0" smtClean="0">
                <a:latin typeface="+mj-lt"/>
              </a:rPr>
              <a:t>2</a:t>
            </a:r>
            <a:r>
              <a:rPr lang="en-US" dirty="0" smtClean="0">
                <a:latin typeface="+mj-lt"/>
              </a:rPr>
              <a:t> – 9] </a:t>
            </a:r>
            <a:r>
              <a:rPr lang="en-US" dirty="0" smtClean="0">
                <a:latin typeface="Symbol" pitchFamily="18" charset="2"/>
              </a:rPr>
              <a:t>¸</a:t>
            </a:r>
            <a:r>
              <a:rPr lang="en-US" dirty="0" smtClean="0">
                <a:latin typeface="+mj-lt"/>
              </a:rPr>
              <a:t> (8 + 3)</a:t>
            </a:r>
          </a:p>
          <a:p>
            <a:r>
              <a:rPr lang="en-US" b="1" dirty="0" smtClean="0">
                <a:latin typeface="+mj-lt"/>
              </a:rPr>
              <a:t>Solve each equation and CHECK your answer:</a:t>
            </a:r>
          </a:p>
          <a:p>
            <a:pPr marL="0" indent="0">
              <a:buNone/>
            </a:pPr>
            <a:r>
              <a:rPr lang="en-US" dirty="0" smtClean="0">
                <a:latin typeface="+mj-lt"/>
              </a:rPr>
              <a:t>3.				4.</a:t>
            </a:r>
          </a:p>
          <a:p>
            <a:pPr marL="0" indent="0">
              <a:buNone/>
            </a:pPr>
            <a:r>
              <a:rPr lang="en-US" dirty="0" smtClean="0">
                <a:latin typeface="+mj-lt"/>
              </a:rPr>
              <a:t>	</a:t>
            </a:r>
          </a:p>
          <a:p>
            <a:pPr marL="0" indent="0">
              <a:buNone/>
            </a:pPr>
            <a:endParaRPr lang="en-US" dirty="0" smtClean="0">
              <a:latin typeface="+mj-lt"/>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1936343"/>
              </p:ext>
            </p:extLst>
          </p:nvPr>
        </p:nvGraphicFramePr>
        <p:xfrm>
          <a:off x="990600" y="5029200"/>
          <a:ext cx="2711450" cy="622300"/>
        </p:xfrm>
        <a:graphic>
          <a:graphicData uri="http://schemas.openxmlformats.org/presentationml/2006/ole">
            <mc:AlternateContent xmlns:mc="http://schemas.openxmlformats.org/markup-compatibility/2006">
              <mc:Choice xmlns:v="urn:schemas-microsoft-com:vml" Requires="v">
                <p:oleObj spid="_x0000_s29754" name="Equation" r:id="rId3" imgW="774360" imgH="177480" progId="Equation.DSMT4">
                  <p:embed/>
                </p:oleObj>
              </mc:Choice>
              <mc:Fallback>
                <p:oleObj name="Equation" r:id="rId3" imgW="774360" imgH="177480" progId="Equation.DSMT4">
                  <p:embed/>
                  <p:pic>
                    <p:nvPicPr>
                      <p:cNvPr id="0" name=""/>
                      <p:cNvPicPr/>
                      <p:nvPr/>
                    </p:nvPicPr>
                    <p:blipFill>
                      <a:blip r:embed="rId4"/>
                      <a:stretch>
                        <a:fillRect/>
                      </a:stretch>
                    </p:blipFill>
                    <p:spPr>
                      <a:xfrm>
                        <a:off x="990600" y="5029200"/>
                        <a:ext cx="2711450" cy="6223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71179983"/>
              </p:ext>
            </p:extLst>
          </p:nvPr>
        </p:nvGraphicFramePr>
        <p:xfrm>
          <a:off x="4953000" y="5029200"/>
          <a:ext cx="3222625" cy="736600"/>
        </p:xfrm>
        <a:graphic>
          <a:graphicData uri="http://schemas.openxmlformats.org/presentationml/2006/ole">
            <mc:AlternateContent xmlns:mc="http://schemas.openxmlformats.org/markup-compatibility/2006">
              <mc:Choice xmlns:v="urn:schemas-microsoft-com:vml" Requires="v">
                <p:oleObj spid="_x0000_s29755" name="Equation" r:id="rId5" imgW="888840" imgH="203040" progId="Equation.DSMT4">
                  <p:embed/>
                </p:oleObj>
              </mc:Choice>
              <mc:Fallback>
                <p:oleObj name="Equation" r:id="rId5" imgW="888840" imgH="203040" progId="Equation.DSMT4">
                  <p:embed/>
                  <p:pic>
                    <p:nvPicPr>
                      <p:cNvPr id="0" name=""/>
                      <p:cNvPicPr/>
                      <p:nvPr/>
                    </p:nvPicPr>
                    <p:blipFill>
                      <a:blip r:embed="rId6"/>
                      <a:stretch>
                        <a:fillRect/>
                      </a:stretch>
                    </p:blipFill>
                    <p:spPr>
                      <a:xfrm>
                        <a:off x="4953000" y="5029200"/>
                        <a:ext cx="3222625" cy="736600"/>
                      </a:xfrm>
                      <a:prstGeom prst="rect">
                        <a:avLst/>
                      </a:prstGeom>
                    </p:spPr>
                  </p:pic>
                </p:oleObj>
              </mc:Fallback>
            </mc:AlternateContent>
          </a:graphicData>
        </a:graphic>
      </p:graphicFrame>
      <p:sp>
        <p:nvSpPr>
          <p:cNvPr id="10" name="Rectangle 9"/>
          <p:cNvSpPr/>
          <p:nvPr/>
        </p:nvSpPr>
        <p:spPr>
          <a:xfrm>
            <a:off x="457200" y="6172200"/>
            <a:ext cx="7620000" cy="584775"/>
          </a:xfrm>
          <a:prstGeom prst="rect">
            <a:avLst/>
          </a:prstGeom>
        </p:spPr>
        <p:txBody>
          <a:bodyPr wrap="square">
            <a:spAutoFit/>
          </a:bodyPr>
          <a:lstStyle/>
          <a:p>
            <a:r>
              <a:rPr lang="en-US" sz="3200" b="1" dirty="0">
                <a:solidFill>
                  <a:srgbClr val="C00000"/>
                </a:solidFill>
                <a:cs typeface="Aharoni" pitchFamily="2" charset="-79"/>
              </a:rPr>
              <a:t>HW: Cross Math Puzzle – Due WED./Thurs.</a:t>
            </a:r>
          </a:p>
        </p:txBody>
      </p:sp>
    </p:spTree>
    <p:extLst>
      <p:ext uri="{BB962C8B-B14F-4D97-AF65-F5344CB8AC3E}">
        <p14:creationId xmlns:p14="http://schemas.microsoft.com/office/powerpoint/2010/main" val="10810776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600200"/>
            <a:ext cx="9144000" cy="5257800"/>
          </a:xfrm>
        </p:spPr>
        <p:txBody>
          <a:bodyPr>
            <a:normAutofit/>
          </a:bodyPr>
          <a:lstStyle/>
          <a:p>
            <a:r>
              <a:rPr lang="en-US" dirty="0" smtClean="0"/>
              <a:t>Complete Pg. 143- ‘Improving Your Reasoning Skills’</a:t>
            </a:r>
          </a:p>
          <a:p>
            <a:r>
              <a:rPr lang="en-US" b="1" dirty="0" smtClean="0">
                <a:solidFill>
                  <a:srgbClr val="C00000"/>
                </a:solidFill>
                <a:cs typeface="Aharoni" pitchFamily="2" charset="-79"/>
              </a:rPr>
              <a:t>HW</a:t>
            </a:r>
            <a:r>
              <a:rPr lang="en-US" b="1" dirty="0">
                <a:solidFill>
                  <a:srgbClr val="C00000"/>
                </a:solidFill>
                <a:cs typeface="Aharoni" pitchFamily="2" charset="-79"/>
              </a:rPr>
              <a:t>: Cross Math </a:t>
            </a:r>
            <a:r>
              <a:rPr lang="en-US" b="1" dirty="0" smtClean="0">
                <a:solidFill>
                  <a:srgbClr val="C00000"/>
                </a:solidFill>
                <a:cs typeface="Aharoni" pitchFamily="2" charset="-79"/>
              </a:rPr>
              <a:t>Puzzle</a:t>
            </a:r>
            <a:endParaRPr lang="en-US" dirty="0" smtClean="0"/>
          </a:p>
          <a:p>
            <a:pPr marL="0" indent="0">
              <a:buNone/>
            </a:pPr>
            <a:endParaRPr lang="en-US" dirty="0"/>
          </a:p>
        </p:txBody>
      </p:sp>
      <p:pic>
        <p:nvPicPr>
          <p:cNvPr id="14339" name="Picture 3" descr="C:\Users\dstarbu\AppData\Local\Microsoft\Windows\Temporary Internet Files\Content.IE5\2PUEW0UN\MC90005558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3048000"/>
            <a:ext cx="3803964" cy="3450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5031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95400"/>
            <a:ext cx="8534400" cy="4830763"/>
          </a:xfrm>
        </p:spPr>
        <p:txBody>
          <a:bodyPr/>
          <a:lstStyle/>
          <a:p>
            <a:r>
              <a:rPr lang="en-US" dirty="0" smtClean="0"/>
              <a:t>Student Survey</a:t>
            </a:r>
          </a:p>
          <a:p>
            <a:r>
              <a:rPr lang="en-US" dirty="0" smtClean="0"/>
              <a:t>You need</a:t>
            </a:r>
          </a:p>
          <a:p>
            <a:pPr lvl="1"/>
            <a:r>
              <a:rPr lang="en-US" dirty="0" smtClean="0"/>
              <a:t>Notes, HW</a:t>
            </a:r>
          </a:p>
          <a:p>
            <a:pPr lvl="1"/>
            <a:r>
              <a:rPr lang="en-US" dirty="0" smtClean="0"/>
              <a:t>Notebook paper in CW Section of your binder, numbered along side 1 to 25, leaving space in between each number</a:t>
            </a:r>
            <a:endParaRPr lang="en-US" dirty="0"/>
          </a:p>
          <a:p>
            <a:r>
              <a:rPr lang="en-US" b="1" dirty="0" smtClean="0">
                <a:solidFill>
                  <a:srgbClr val="C00000"/>
                </a:solidFill>
                <a:cs typeface="Aharoni" pitchFamily="2" charset="-79"/>
              </a:rPr>
              <a:t>HW DUE: </a:t>
            </a:r>
            <a:r>
              <a:rPr lang="en-US" b="1" dirty="0">
                <a:solidFill>
                  <a:srgbClr val="C00000"/>
                </a:solidFill>
                <a:cs typeface="Aharoni" pitchFamily="2" charset="-79"/>
              </a:rPr>
              <a:t>Cross Math Puzzle </a:t>
            </a:r>
            <a:endParaRPr lang="en-US" b="1" dirty="0" smtClean="0">
              <a:solidFill>
                <a:srgbClr val="C00000"/>
              </a:solidFill>
              <a:cs typeface="Aharoni" pitchFamily="2" charset="-79"/>
            </a:endParaRPr>
          </a:p>
          <a:p>
            <a:r>
              <a:rPr lang="en-US" b="1" dirty="0" smtClean="0">
                <a:solidFill>
                  <a:srgbClr val="0070C0"/>
                </a:solidFill>
              </a:rPr>
              <a:t>‘Mix </a:t>
            </a:r>
            <a:r>
              <a:rPr lang="en-US" b="1" dirty="0">
                <a:solidFill>
                  <a:srgbClr val="0070C0"/>
                </a:solidFill>
              </a:rPr>
              <a:t>‘</a:t>
            </a:r>
            <a:r>
              <a:rPr lang="en-US" b="1" dirty="0" err="1">
                <a:solidFill>
                  <a:srgbClr val="0070C0"/>
                </a:solidFill>
              </a:rPr>
              <a:t>Em</a:t>
            </a:r>
            <a:r>
              <a:rPr lang="en-US" b="1" dirty="0">
                <a:solidFill>
                  <a:srgbClr val="0070C0"/>
                </a:solidFill>
              </a:rPr>
              <a:t> Up’</a:t>
            </a:r>
          </a:p>
          <a:p>
            <a:endParaRPr lang="en-US" dirty="0"/>
          </a:p>
        </p:txBody>
      </p:sp>
      <p:pic>
        <p:nvPicPr>
          <p:cNvPr id="4" name="Picture 2" descr="C:\Users\dstarbu\AppData\Local\Microsoft\Windows\Temporary Internet Files\Content.IE5\GXCNT3Q0\MC90033268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8748" y="533400"/>
            <a:ext cx="2551901" cy="2315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9671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		Mix ‘</a:t>
            </a:r>
            <a:r>
              <a:rPr lang="en-US" dirty="0" err="1" smtClean="0"/>
              <a:t>Em</a:t>
            </a:r>
            <a:r>
              <a:rPr lang="en-US" dirty="0" smtClean="0"/>
              <a:t> Up!</a:t>
            </a:r>
            <a:endParaRPr lang="en-US" dirty="0"/>
          </a:p>
        </p:txBody>
      </p:sp>
      <p:sp>
        <p:nvSpPr>
          <p:cNvPr id="3" name="Content Placeholder 2"/>
          <p:cNvSpPr>
            <a:spLocks noGrp="1"/>
          </p:cNvSpPr>
          <p:nvPr>
            <p:ph idx="1"/>
          </p:nvPr>
        </p:nvSpPr>
        <p:spPr>
          <a:xfrm>
            <a:off x="76200" y="1066800"/>
            <a:ext cx="9067800" cy="5638800"/>
          </a:xfrm>
        </p:spPr>
        <p:txBody>
          <a:bodyPr>
            <a:normAutofit fontScale="92500" lnSpcReduction="10000"/>
          </a:bodyPr>
          <a:lstStyle/>
          <a:p>
            <a:r>
              <a:rPr lang="en-US" dirty="0" smtClean="0"/>
              <a:t>Using your group’s 4-numbers, create a mathematical expression that will equal the </a:t>
            </a:r>
            <a:r>
              <a:rPr lang="en-US" smtClean="0"/>
              <a:t>numbers 1-25! </a:t>
            </a:r>
            <a:endParaRPr lang="en-US" dirty="0" smtClean="0"/>
          </a:p>
          <a:p>
            <a:r>
              <a:rPr lang="en-US" dirty="0" smtClean="0"/>
              <a:t>You may only use each number ONE time in the expression and you can use ANY of the following operations:</a:t>
            </a:r>
          </a:p>
          <a:p>
            <a:pPr marL="0" indent="0">
              <a:buNone/>
            </a:pPr>
            <a:r>
              <a:rPr lang="en-US" dirty="0"/>
              <a:t>	</a:t>
            </a:r>
            <a:r>
              <a:rPr lang="en-US" dirty="0" smtClean="0">
                <a:solidFill>
                  <a:srgbClr val="003300"/>
                </a:solidFill>
              </a:rPr>
              <a:t> </a:t>
            </a:r>
            <a:r>
              <a:rPr lang="en-US" b="1" dirty="0" smtClean="0">
                <a:solidFill>
                  <a:srgbClr val="003300"/>
                </a:solidFill>
              </a:rPr>
              <a:t>+, -, x, </a:t>
            </a:r>
            <a:r>
              <a:rPr lang="en-US" b="1" dirty="0" smtClean="0">
                <a:solidFill>
                  <a:srgbClr val="003300"/>
                </a:solidFill>
                <a:latin typeface="Symbol" pitchFamily="18" charset="2"/>
              </a:rPr>
              <a:t>¸</a:t>
            </a:r>
            <a:r>
              <a:rPr lang="en-US" b="1" dirty="0" smtClean="0">
                <a:solidFill>
                  <a:srgbClr val="003300"/>
                </a:solidFill>
              </a:rPr>
              <a:t>, </a:t>
            </a:r>
            <a:r>
              <a:rPr lang="en-US" b="1" dirty="0" err="1" smtClean="0">
                <a:solidFill>
                  <a:srgbClr val="003300"/>
                </a:solidFill>
              </a:rPr>
              <a:t>x</a:t>
            </a:r>
            <a:r>
              <a:rPr lang="en-US" b="1" baseline="30000" dirty="0" err="1" smtClean="0">
                <a:solidFill>
                  <a:srgbClr val="003300"/>
                </a:solidFill>
              </a:rPr>
              <a:t>n</a:t>
            </a:r>
            <a:r>
              <a:rPr lang="en-US" b="1" dirty="0" smtClean="0">
                <a:solidFill>
                  <a:srgbClr val="003300"/>
                </a:solidFill>
              </a:rPr>
              <a:t>,         , (Parentheses), </a:t>
            </a:r>
          </a:p>
          <a:p>
            <a:pPr marL="0" indent="0">
              <a:buNone/>
            </a:pPr>
            <a:r>
              <a:rPr lang="en-US" b="1" dirty="0">
                <a:solidFill>
                  <a:srgbClr val="003300"/>
                </a:solidFill>
              </a:rPr>
              <a:t>	</a:t>
            </a:r>
            <a:r>
              <a:rPr lang="en-US" b="1" dirty="0" smtClean="0">
                <a:solidFill>
                  <a:srgbClr val="003300"/>
                </a:solidFill>
              </a:rPr>
              <a:t>Juxtaposition (5</a:t>
            </a:r>
            <a:r>
              <a:rPr lang="en-US" b="1" dirty="0" smtClean="0">
                <a:solidFill>
                  <a:srgbClr val="003300"/>
                </a:solidFill>
                <a:latin typeface="Symbol" pitchFamily="18" charset="2"/>
              </a:rPr>
              <a:t>Û</a:t>
            </a:r>
            <a:r>
              <a:rPr lang="en-US" b="1" dirty="0" smtClean="0">
                <a:solidFill>
                  <a:srgbClr val="003300"/>
                </a:solidFill>
              </a:rPr>
              <a:t>3 = 53)</a:t>
            </a:r>
          </a:p>
          <a:p>
            <a:pPr marL="0" indent="0">
              <a:buNone/>
            </a:pPr>
            <a:r>
              <a:rPr lang="en-US" b="1" dirty="0">
                <a:solidFill>
                  <a:srgbClr val="003300"/>
                </a:solidFill>
              </a:rPr>
              <a:t> </a:t>
            </a:r>
            <a:r>
              <a:rPr lang="en-US" b="1" dirty="0" smtClean="0">
                <a:solidFill>
                  <a:srgbClr val="003300"/>
                </a:solidFill>
              </a:rPr>
              <a:t>          Factorial (!) (4! = 4</a:t>
            </a:r>
            <a:r>
              <a:rPr lang="en-US" b="1" dirty="0">
                <a:solidFill>
                  <a:srgbClr val="003300"/>
                </a:solidFill>
              </a:rPr>
              <a:t>·</a:t>
            </a:r>
            <a:r>
              <a:rPr lang="en-US" b="1" dirty="0" smtClean="0">
                <a:solidFill>
                  <a:srgbClr val="003300"/>
                </a:solidFill>
              </a:rPr>
              <a:t> 3 </a:t>
            </a:r>
            <a:r>
              <a:rPr lang="en-US" b="1" dirty="0">
                <a:solidFill>
                  <a:srgbClr val="003300"/>
                </a:solidFill>
              </a:rPr>
              <a:t>·</a:t>
            </a:r>
            <a:r>
              <a:rPr lang="en-US" b="1" dirty="0" smtClean="0">
                <a:solidFill>
                  <a:srgbClr val="003300"/>
                </a:solidFill>
              </a:rPr>
              <a:t>2</a:t>
            </a:r>
            <a:r>
              <a:rPr lang="en-US" b="1" dirty="0">
                <a:solidFill>
                  <a:srgbClr val="003300"/>
                </a:solidFill>
              </a:rPr>
              <a:t>·</a:t>
            </a:r>
            <a:r>
              <a:rPr lang="en-US" b="1" dirty="0" smtClean="0">
                <a:solidFill>
                  <a:srgbClr val="003300"/>
                </a:solidFill>
              </a:rPr>
              <a:t> 1 = 24)</a:t>
            </a:r>
          </a:p>
          <a:p>
            <a:r>
              <a:rPr lang="en-US" b="1" dirty="0" smtClean="0">
                <a:solidFill>
                  <a:srgbClr val="002060"/>
                </a:solidFill>
              </a:rPr>
              <a:t>Example: My 4-numbers are 4, 2, 7 and 5…so…</a:t>
            </a:r>
          </a:p>
          <a:p>
            <a:pPr marL="0" indent="0">
              <a:buNone/>
            </a:pPr>
            <a:r>
              <a:rPr lang="en-US" dirty="0">
                <a:solidFill>
                  <a:srgbClr val="002060"/>
                </a:solidFill>
              </a:rPr>
              <a:t>	</a:t>
            </a:r>
            <a:r>
              <a:rPr lang="en-US" b="1" dirty="0" smtClean="0">
                <a:solidFill>
                  <a:srgbClr val="002060"/>
                </a:solidFill>
              </a:rPr>
              <a:t>4+2+7-5 = 8   or   4</a:t>
            </a:r>
            <a:r>
              <a:rPr lang="en-US" b="1" baseline="30000" dirty="0" smtClean="0">
                <a:solidFill>
                  <a:srgbClr val="002060"/>
                </a:solidFill>
              </a:rPr>
              <a:t>2</a:t>
            </a:r>
            <a:r>
              <a:rPr lang="en-US" b="1" dirty="0" smtClean="0">
                <a:solidFill>
                  <a:srgbClr val="002060"/>
                </a:solidFill>
              </a:rPr>
              <a:t>/(7-5)=16/2=8</a:t>
            </a:r>
          </a:p>
          <a:p>
            <a:pPr marL="0" indent="0">
              <a:buNone/>
            </a:pPr>
            <a:r>
              <a:rPr lang="en-US" b="1" dirty="0" smtClean="0">
                <a:solidFill>
                  <a:srgbClr val="C00000"/>
                </a:solidFill>
              </a:rPr>
              <a:t>HW: Pg. 140/ #2-4 Due FRIDAY</a:t>
            </a:r>
            <a:endParaRPr lang="en-US" b="1" dirty="0">
              <a:solidFill>
                <a:srgbClr val="C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20816269"/>
              </p:ext>
            </p:extLst>
          </p:nvPr>
        </p:nvGraphicFramePr>
        <p:xfrm>
          <a:off x="3200400" y="3200400"/>
          <a:ext cx="723900" cy="683683"/>
        </p:xfrm>
        <a:graphic>
          <a:graphicData uri="http://schemas.openxmlformats.org/presentationml/2006/ole">
            <mc:AlternateContent xmlns:mc="http://schemas.openxmlformats.org/markup-compatibility/2006">
              <mc:Choice xmlns:v="urn:schemas-microsoft-com:vml" Requires="v">
                <p:oleObj spid="_x0000_s13640" name="Equation" r:id="rId4" imgW="228600" imgH="215640" progId="Equation.DSMT4">
                  <p:embed/>
                </p:oleObj>
              </mc:Choice>
              <mc:Fallback>
                <p:oleObj name="Equation" r:id="rId4" imgW="228600" imgH="215640" progId="Equation.DSMT4">
                  <p:embed/>
                  <p:pic>
                    <p:nvPicPr>
                      <p:cNvPr id="0" name=""/>
                      <p:cNvPicPr/>
                      <p:nvPr/>
                    </p:nvPicPr>
                    <p:blipFill>
                      <a:blip r:embed="rId5"/>
                      <a:stretch>
                        <a:fillRect/>
                      </a:stretch>
                    </p:blipFill>
                    <p:spPr>
                      <a:xfrm>
                        <a:off x="3200400" y="3200400"/>
                        <a:ext cx="723900" cy="683683"/>
                      </a:xfrm>
                      <a:prstGeom prst="rect">
                        <a:avLst/>
                      </a:prstGeom>
                    </p:spPr>
                  </p:pic>
                </p:oleObj>
              </mc:Fallback>
            </mc:AlternateContent>
          </a:graphicData>
        </a:graphic>
      </p:graphicFrame>
      <p:pic>
        <p:nvPicPr>
          <p:cNvPr id="13321" name="Picture 9" descr="C:\Users\dstarbu\AppData\Local\Microsoft\Windows\Temporary Internet Files\Content.IE5\WTZ3S8M0\MC90033268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3200" y="3048000"/>
            <a:ext cx="1826057" cy="165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7625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dirty="0" smtClean="0"/>
              <a:t>Order of Operations POP Quiz</a:t>
            </a:r>
          </a:p>
          <a:p>
            <a:pPr lvl="1"/>
            <a:r>
              <a:rPr lang="en-US" dirty="0" smtClean="0"/>
              <a:t>No Calculators</a:t>
            </a:r>
          </a:p>
          <a:p>
            <a:pPr marL="457200" lvl="1" indent="-457200">
              <a:buFont typeface="Arial" pitchFamily="34" charset="0"/>
              <a:buChar char="•"/>
            </a:pPr>
            <a:r>
              <a:rPr lang="en-US" sz="3200" b="1" dirty="0" smtClean="0">
                <a:solidFill>
                  <a:srgbClr val="FF0000"/>
                </a:solidFill>
              </a:rPr>
              <a:t>HW Due: pg. 140/ #2-4</a:t>
            </a:r>
          </a:p>
          <a:p>
            <a:pPr marL="457200" lvl="1" indent="-457200">
              <a:buFont typeface="Arial" pitchFamily="34" charset="0"/>
              <a:buChar char="•"/>
            </a:pPr>
            <a:r>
              <a:rPr lang="en-US" sz="3200" b="1" dirty="0" smtClean="0">
                <a:solidFill>
                  <a:srgbClr val="003300"/>
                </a:solidFill>
              </a:rPr>
              <a:t>CW Pg. 143/ Improving Your Reasoning Skills</a:t>
            </a:r>
            <a:endParaRPr lang="en-US" sz="3200" b="1" dirty="0">
              <a:solidFill>
                <a:srgbClr val="003300"/>
              </a:solidFill>
            </a:endParaRPr>
          </a:p>
        </p:txBody>
      </p:sp>
      <p:pic>
        <p:nvPicPr>
          <p:cNvPr id="4" name="Picture 3" descr="C:\Users\dstarbu\AppData\Local\Microsoft\Windows\Temporary Internet Files\Content.IE5\2PUEW0UN\MC90005558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0" y="3962400"/>
            <a:ext cx="3041964" cy="2759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4112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457200" y="1600200"/>
            <a:ext cx="8229600" cy="5257800"/>
          </a:xfrm>
        </p:spPr>
        <p:txBody>
          <a:bodyPr>
            <a:normAutofit fontScale="85000" lnSpcReduction="10000"/>
          </a:bodyPr>
          <a:lstStyle/>
          <a:p>
            <a:r>
              <a:rPr lang="en-US" b="1" dirty="0" smtClean="0">
                <a:solidFill>
                  <a:srgbClr val="7030A0"/>
                </a:solidFill>
              </a:rPr>
              <a:t>Linear Equations PRE-TEST</a:t>
            </a:r>
          </a:p>
          <a:p>
            <a:r>
              <a:rPr lang="en-US" b="1" dirty="0" smtClean="0">
                <a:solidFill>
                  <a:srgbClr val="003300"/>
                </a:solidFill>
              </a:rPr>
              <a:t>Pg. 143/ Improving Your Reasoning Skills</a:t>
            </a:r>
          </a:p>
          <a:p>
            <a:pPr lvl="1"/>
            <a:r>
              <a:rPr lang="en-US" b="1" dirty="0" smtClean="0">
                <a:solidFill>
                  <a:srgbClr val="003300"/>
                </a:solidFill>
              </a:rPr>
              <a:t>Be ready to present your group’s problems in 10 minutes</a:t>
            </a:r>
          </a:p>
          <a:p>
            <a:r>
              <a:rPr lang="en-US" b="1" dirty="0" smtClean="0">
                <a:solidFill>
                  <a:schemeClr val="tx2">
                    <a:lumMod val="50000"/>
                  </a:schemeClr>
                </a:solidFill>
              </a:rPr>
              <a:t>Solving Equations….Let’s go BACKWARDS!</a:t>
            </a:r>
          </a:p>
          <a:p>
            <a:endParaRPr lang="en-US" dirty="0" smtClean="0"/>
          </a:p>
          <a:p>
            <a:endParaRPr lang="en-US" dirty="0"/>
          </a:p>
          <a:p>
            <a:endParaRPr lang="en-US" dirty="0" smtClean="0"/>
          </a:p>
          <a:p>
            <a:endParaRPr lang="en-US" dirty="0" smtClean="0"/>
          </a:p>
          <a:p>
            <a:endParaRPr lang="en-US" dirty="0"/>
          </a:p>
          <a:p>
            <a:endParaRPr lang="en-US" dirty="0" smtClean="0"/>
          </a:p>
          <a:p>
            <a:r>
              <a:rPr lang="en-US" b="1" dirty="0" smtClean="0">
                <a:solidFill>
                  <a:srgbClr val="C00000"/>
                </a:solidFill>
              </a:rPr>
              <a:t>HW: Pg. 147/ #1-4, 9-12</a:t>
            </a:r>
            <a:endParaRPr lang="en-US" b="1" dirty="0">
              <a:solidFill>
                <a:srgbClr val="C00000"/>
              </a:solidFill>
            </a:endParaRPr>
          </a:p>
        </p:txBody>
      </p:sp>
      <p:pic>
        <p:nvPicPr>
          <p:cNvPr id="14338" name="Picture 2" descr="C:\Users\dstarbu\AppData\Local\Microsoft\Windows\Temporary Internet Files\Content.IE5\GXCNT3Q0\MP90030295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390900"/>
            <a:ext cx="3657600" cy="260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3671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219200"/>
            <a:ext cx="9067800" cy="5486400"/>
          </a:xfrm>
        </p:spPr>
        <p:txBody>
          <a:bodyPr/>
          <a:lstStyle/>
          <a:p>
            <a:r>
              <a:rPr lang="en-US" b="1" dirty="0">
                <a:solidFill>
                  <a:srgbClr val="C00000"/>
                </a:solidFill>
              </a:rPr>
              <a:t>HW: Pg. 147/ #1-4, </a:t>
            </a:r>
            <a:r>
              <a:rPr lang="en-US" b="1" dirty="0" smtClean="0">
                <a:solidFill>
                  <a:srgbClr val="C00000"/>
                </a:solidFill>
              </a:rPr>
              <a:t>9-12 DUE Wed./Thurs.</a:t>
            </a:r>
          </a:p>
          <a:p>
            <a:r>
              <a:rPr lang="en-US" b="1" dirty="0" smtClean="0">
                <a:solidFill>
                  <a:schemeClr val="accent5">
                    <a:lumMod val="50000"/>
                  </a:schemeClr>
                </a:solidFill>
              </a:rPr>
              <a:t>Copy the class objective in the classwork section of your 3-ring binder:</a:t>
            </a:r>
          </a:p>
          <a:p>
            <a:pPr marL="0" indent="0">
              <a:buNone/>
            </a:pPr>
            <a:r>
              <a:rPr lang="en-US" b="1" i="1" dirty="0" smtClean="0"/>
              <a:t>Students will define and use RECURSION to write and analyze number sequences. </a:t>
            </a:r>
          </a:p>
          <a:p>
            <a:r>
              <a:rPr lang="en-US" b="1" i="1" dirty="0" smtClean="0">
                <a:solidFill>
                  <a:srgbClr val="003300"/>
                </a:solidFill>
              </a:rPr>
              <a:t>Investigation ‘Toothpicks’ Pg. 159</a:t>
            </a:r>
          </a:p>
          <a:p>
            <a:r>
              <a:rPr lang="en-US" b="1" i="1" dirty="0" smtClean="0">
                <a:solidFill>
                  <a:srgbClr val="003300"/>
                </a:solidFill>
              </a:rPr>
              <a:t>Pg. 161/ #1-4</a:t>
            </a:r>
          </a:p>
          <a:p>
            <a:pPr marL="0" indent="0">
              <a:buNone/>
            </a:pPr>
            <a:endParaRPr lang="en-US" b="1" i="1" dirty="0">
              <a:solidFill>
                <a:srgbClr val="003300"/>
              </a:solidFill>
            </a:endParaRPr>
          </a:p>
        </p:txBody>
      </p:sp>
      <p:pic>
        <p:nvPicPr>
          <p:cNvPr id="15362" name="Picture 2" descr="C:\Users\dstarbu\AppData\Local\Microsoft\Windows\Temporary Internet Files\Content.IE5\AECW5UFU\MC90043158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648200"/>
            <a:ext cx="2514372" cy="2514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780334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normAutofit fontScale="85000" lnSpcReduction="10000"/>
          </a:bodyPr>
          <a:lstStyle/>
          <a:p>
            <a:r>
              <a:rPr lang="en-US" b="1" dirty="0" smtClean="0">
                <a:solidFill>
                  <a:srgbClr val="C00000"/>
                </a:solidFill>
              </a:rPr>
              <a:t>HW DUE: </a:t>
            </a:r>
            <a:r>
              <a:rPr lang="en-US" b="1" dirty="0">
                <a:solidFill>
                  <a:srgbClr val="C00000"/>
                </a:solidFill>
              </a:rPr>
              <a:t>Pg. 147/ #1-4, </a:t>
            </a:r>
            <a:r>
              <a:rPr lang="en-US" b="1" dirty="0" smtClean="0">
                <a:solidFill>
                  <a:srgbClr val="C00000"/>
                </a:solidFill>
              </a:rPr>
              <a:t>9-12</a:t>
            </a:r>
            <a:endParaRPr lang="en-US" b="1" dirty="0">
              <a:solidFill>
                <a:srgbClr val="C00000"/>
              </a:solidFill>
            </a:endParaRPr>
          </a:p>
          <a:p>
            <a:r>
              <a:rPr lang="en-US" b="1" dirty="0" smtClean="0">
                <a:solidFill>
                  <a:srgbClr val="003300"/>
                </a:solidFill>
              </a:rPr>
              <a:t>Copy the Class Objective:</a:t>
            </a:r>
          </a:p>
          <a:p>
            <a:pPr marL="0" indent="0">
              <a:buNone/>
            </a:pPr>
            <a:r>
              <a:rPr lang="en-US" sz="3800" b="1" i="1" dirty="0" smtClean="0"/>
              <a:t>Students will write LINEAR EQUATIONS from RECURSIVE RULES</a:t>
            </a:r>
            <a:endParaRPr lang="en-US" sz="3800" b="1" i="1" dirty="0"/>
          </a:p>
          <a:p>
            <a:r>
              <a:rPr lang="en-US" dirty="0" smtClean="0"/>
              <a:t>You need: </a:t>
            </a:r>
          </a:p>
          <a:p>
            <a:pPr lvl="1"/>
            <a:r>
              <a:rPr lang="en-US" dirty="0" smtClean="0"/>
              <a:t>Notebook Paper</a:t>
            </a:r>
          </a:p>
          <a:p>
            <a:pPr lvl="1"/>
            <a:r>
              <a:rPr lang="en-US" dirty="0" smtClean="0"/>
              <a:t>Graph Paper</a:t>
            </a:r>
          </a:p>
          <a:p>
            <a:pPr lvl="1"/>
            <a:r>
              <a:rPr lang="en-US" dirty="0" smtClean="0"/>
              <a:t>Textbook</a:t>
            </a:r>
          </a:p>
          <a:p>
            <a:pPr marL="0" lvl="1" indent="457200"/>
            <a:r>
              <a:rPr lang="en-US" b="1" dirty="0" smtClean="0">
                <a:solidFill>
                  <a:srgbClr val="003300"/>
                </a:solidFill>
              </a:rPr>
              <a:t>Recursive Sequences to LINEAR Equation – Pg. 163/ #11, 12</a:t>
            </a:r>
          </a:p>
          <a:p>
            <a:pPr marL="0" lvl="1" indent="457200"/>
            <a:r>
              <a:rPr lang="en-US" b="1" dirty="0">
                <a:solidFill>
                  <a:srgbClr val="C00000"/>
                </a:solidFill>
              </a:rPr>
              <a:t>HW: Pg. 163/ #8-10; Pg. 168/ #1-3, 5, 7 Due FRIDAY</a:t>
            </a:r>
          </a:p>
          <a:p>
            <a:pPr marL="0" lvl="1" indent="457200"/>
            <a:endParaRPr lang="en-US" b="1" dirty="0" smtClean="0">
              <a:solidFill>
                <a:srgbClr val="003300"/>
              </a:solidFill>
            </a:endParaRPr>
          </a:p>
        </p:txBody>
      </p:sp>
      <p:pic>
        <p:nvPicPr>
          <p:cNvPr id="16389" name="Picture 5" descr="C:\Users\dstarbu\AppData\Local\Microsoft\Windows\Temporary Internet Files\Content.IE5\2PUEW0UN\MP90042782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3124200"/>
            <a:ext cx="3148741"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928425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tx2">
                    <a:lumMod val="50000"/>
                  </a:schemeClr>
                </a:solidFill>
              </a:rPr>
              <a:t>Algebra I - EXIT</a:t>
            </a:r>
            <a:r>
              <a:rPr lang="en-US" b="1" dirty="0">
                <a:solidFill>
                  <a:schemeClr val="accent5">
                    <a:lumMod val="50000"/>
                  </a:schemeClr>
                </a:solidFill>
              </a:rPr>
              <a:t/>
            </a:r>
            <a:br>
              <a:rPr lang="en-US" b="1" dirty="0">
                <a:solidFill>
                  <a:schemeClr val="accent5">
                    <a:lumMod val="50000"/>
                  </a:schemeClr>
                </a:solidFill>
              </a:rPr>
            </a:br>
            <a:r>
              <a:rPr lang="en-US" dirty="0" smtClean="0"/>
              <a:t> 	</a:t>
            </a:r>
            <a:endParaRPr lang="en-US" dirty="0"/>
          </a:p>
        </p:txBody>
      </p:sp>
      <p:sp>
        <p:nvSpPr>
          <p:cNvPr id="3" name="Content Placeholder 2"/>
          <p:cNvSpPr>
            <a:spLocks noGrp="1"/>
          </p:cNvSpPr>
          <p:nvPr>
            <p:ph idx="1"/>
          </p:nvPr>
        </p:nvSpPr>
        <p:spPr>
          <a:xfrm>
            <a:off x="228600" y="1066800"/>
            <a:ext cx="8915400" cy="5791200"/>
          </a:xfrm>
        </p:spPr>
        <p:txBody>
          <a:bodyPr>
            <a:normAutofit lnSpcReduction="10000"/>
          </a:bodyPr>
          <a:lstStyle/>
          <a:p>
            <a:r>
              <a:rPr lang="en-US" dirty="0" smtClean="0"/>
              <a:t>Find the next </a:t>
            </a:r>
            <a:r>
              <a:rPr lang="en-US" b="1" u="sng" dirty="0" smtClean="0">
                <a:solidFill>
                  <a:srgbClr val="003300"/>
                </a:solidFill>
              </a:rPr>
              <a:t>THREE</a:t>
            </a:r>
            <a:r>
              <a:rPr lang="en-US" dirty="0" smtClean="0"/>
              <a:t> numbers in the pattern</a:t>
            </a:r>
          </a:p>
          <a:p>
            <a:r>
              <a:rPr lang="en-US" dirty="0" smtClean="0"/>
              <a:t>Write a </a:t>
            </a:r>
            <a:r>
              <a:rPr lang="en-US" b="1" u="sng" dirty="0" smtClean="0">
                <a:solidFill>
                  <a:srgbClr val="003300"/>
                </a:solidFill>
              </a:rPr>
              <a:t>RECURSIVE RULE </a:t>
            </a:r>
            <a:r>
              <a:rPr lang="en-US" dirty="0" smtClean="0"/>
              <a:t>for each set</a:t>
            </a:r>
          </a:p>
          <a:p>
            <a:r>
              <a:rPr lang="en-US" dirty="0" smtClean="0"/>
              <a:t>Write a </a:t>
            </a:r>
            <a:r>
              <a:rPr lang="en-US" b="1" u="sng" dirty="0" smtClean="0">
                <a:solidFill>
                  <a:srgbClr val="003300"/>
                </a:solidFill>
              </a:rPr>
              <a:t>LINEAR EQUATION </a:t>
            </a:r>
            <a:r>
              <a:rPr lang="en-US" dirty="0" smtClean="0"/>
              <a:t>for Q. #1, 2 and 3 only</a:t>
            </a:r>
          </a:p>
          <a:p>
            <a:pPr marL="514350" indent="-514350">
              <a:buAutoNum type="arabicPeriod"/>
            </a:pPr>
            <a:r>
              <a:rPr lang="en-US" dirty="0" smtClean="0"/>
              <a:t>38, 31, 24, 17….</a:t>
            </a:r>
          </a:p>
          <a:p>
            <a:pPr marL="514350" indent="-514350">
              <a:buAutoNum type="arabicPeriod"/>
            </a:pPr>
            <a:r>
              <a:rPr lang="en-US" dirty="0" smtClean="0"/>
              <a:t>7.5, 8, 8.5, 9, 9.5….</a:t>
            </a:r>
          </a:p>
          <a:p>
            <a:pPr marL="514350" indent="-514350">
              <a:buAutoNum type="arabicPeriod"/>
            </a:pPr>
            <a:r>
              <a:rPr lang="en-US" dirty="0" smtClean="0"/>
              <a:t>108, 130, 152, 174…</a:t>
            </a:r>
          </a:p>
          <a:p>
            <a:pPr marL="514350" indent="-514350">
              <a:buAutoNum type="arabicPeriod"/>
            </a:pPr>
            <a:r>
              <a:rPr lang="en-US" dirty="0" smtClean="0"/>
              <a:t>212, 106, 53, 26.5…</a:t>
            </a:r>
          </a:p>
          <a:p>
            <a:pPr marL="514350" indent="-514350">
              <a:buAutoNum type="arabicPeriod"/>
            </a:pPr>
            <a:r>
              <a:rPr lang="en-US" dirty="0" smtClean="0"/>
              <a:t>3, 9, 27, 81….</a:t>
            </a:r>
          </a:p>
          <a:p>
            <a:pPr marL="514350" indent="-514350">
              <a:buAutoNum type="arabicPeriod"/>
            </a:pPr>
            <a:r>
              <a:rPr lang="en-US" dirty="0" smtClean="0"/>
              <a:t>1, 1, 2, 3, 5, 8, 13,…..</a:t>
            </a:r>
          </a:p>
          <a:p>
            <a:pPr marL="0" indent="0">
              <a:buNone/>
            </a:pPr>
            <a:r>
              <a:rPr lang="en-US" b="1" dirty="0">
                <a:solidFill>
                  <a:srgbClr val="C00000"/>
                </a:solidFill>
              </a:rPr>
              <a:t>HW: Pg. 163/ #8-10; Pg. 168/ #1-3, 5, 7 Due FRIDAY</a:t>
            </a:r>
          </a:p>
          <a:p>
            <a:pPr marL="0" indent="0">
              <a:buNone/>
            </a:pPr>
            <a:endParaRPr lang="en-US" dirty="0"/>
          </a:p>
        </p:txBody>
      </p:sp>
      <p:pic>
        <p:nvPicPr>
          <p:cNvPr id="18434" name="Picture 2" descr="C:\Users\dstarbu\AppData\Local\Microsoft\Windows\Temporary Internet Files\Content.IE5\WTZ3S8M0\MM900323763[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2819400"/>
            <a:ext cx="2292872" cy="2478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70454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600200"/>
            <a:ext cx="8839200" cy="4525963"/>
          </a:xfrm>
        </p:spPr>
        <p:txBody>
          <a:bodyPr/>
          <a:lstStyle/>
          <a:p>
            <a:pPr marL="0" lvl="1" indent="457200"/>
            <a:r>
              <a:rPr lang="en-US" b="1" dirty="0">
                <a:solidFill>
                  <a:srgbClr val="C00000"/>
                </a:solidFill>
              </a:rPr>
              <a:t>HW: Pg. 163/ #8-10; Pg. 168/ #1-3, 5, 7 Due </a:t>
            </a:r>
            <a:r>
              <a:rPr lang="en-US" b="1" dirty="0" smtClean="0">
                <a:solidFill>
                  <a:srgbClr val="C00000"/>
                </a:solidFill>
              </a:rPr>
              <a:t>Monday</a:t>
            </a:r>
            <a:endParaRPr lang="en-US" b="1" dirty="0">
              <a:solidFill>
                <a:srgbClr val="C00000"/>
              </a:solidFill>
            </a:endParaRPr>
          </a:p>
          <a:p>
            <a:r>
              <a:rPr lang="en-US" b="1" dirty="0" smtClean="0">
                <a:solidFill>
                  <a:schemeClr val="accent5">
                    <a:lumMod val="50000"/>
                  </a:schemeClr>
                </a:solidFill>
              </a:rPr>
              <a:t>Copy </a:t>
            </a:r>
            <a:r>
              <a:rPr lang="en-US" b="1" dirty="0">
                <a:solidFill>
                  <a:schemeClr val="accent5">
                    <a:lumMod val="50000"/>
                  </a:schemeClr>
                </a:solidFill>
              </a:rPr>
              <a:t>the class objective in the classwork section of your 3-ring binder:</a:t>
            </a:r>
          </a:p>
          <a:p>
            <a:pPr marL="0" indent="0">
              <a:buNone/>
            </a:pPr>
            <a:r>
              <a:rPr lang="en-US" b="1" i="1" dirty="0"/>
              <a:t>Students will define and </a:t>
            </a:r>
            <a:r>
              <a:rPr lang="en-US" b="1" i="1" dirty="0" smtClean="0"/>
              <a:t>write LINEAR EQUATIONS from RECURSIVE SEQUENCES</a:t>
            </a:r>
          </a:p>
          <a:p>
            <a:pPr marL="0" indent="0">
              <a:buNone/>
            </a:pPr>
            <a:r>
              <a:rPr lang="en-US" b="1" dirty="0" smtClean="0">
                <a:solidFill>
                  <a:srgbClr val="003300"/>
                </a:solidFill>
              </a:rPr>
              <a:t>CW: Pg. 170/ #8</a:t>
            </a:r>
            <a:endParaRPr lang="en-US" b="1" dirty="0">
              <a:solidFill>
                <a:srgbClr val="003300"/>
              </a:solidFill>
            </a:endParaRPr>
          </a:p>
        </p:txBody>
      </p:sp>
      <p:pic>
        <p:nvPicPr>
          <p:cNvPr id="17410" name="Picture 2" descr="C:\Users\dstarbu\AppData\Local\Microsoft\Windows\Temporary Internet Files\Content.IE5\2PUEW0UN\MC90033461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4458159"/>
            <a:ext cx="2133600" cy="2104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9462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6100" y="4114800"/>
            <a:ext cx="3451860" cy="2514600"/>
          </a:xfrm>
          <a:prstGeom prst="rect">
            <a:avLst/>
          </a:prstGeom>
        </p:spPr>
      </p:pic>
      <p:sp>
        <p:nvSpPr>
          <p:cNvPr id="2" name="Title 1"/>
          <p:cNvSpPr>
            <a:spLocks noGrp="1"/>
          </p:cNvSpPr>
          <p:nvPr>
            <p:ph type="title"/>
          </p:nvPr>
        </p:nvSpPr>
        <p:spPr/>
        <p:txBody>
          <a:bodyPr>
            <a:normAutofit fontScale="90000"/>
          </a:bodyPr>
          <a:lstStyle/>
          <a:p>
            <a:r>
              <a:rPr lang="en-US" dirty="0" smtClean="0"/>
              <a:t>South High School </a:t>
            </a:r>
            <a:br>
              <a:rPr lang="en-US" dirty="0" smtClean="0"/>
            </a:br>
            <a:r>
              <a:rPr lang="en-US" dirty="0" smtClean="0"/>
              <a:t>Tardy and Attendance Policies</a:t>
            </a:r>
            <a:endParaRPr lang="en-US" dirty="0"/>
          </a:p>
        </p:txBody>
      </p:sp>
      <p:sp>
        <p:nvSpPr>
          <p:cNvPr id="3" name="Content Placeholder 2"/>
          <p:cNvSpPr>
            <a:spLocks noGrp="1"/>
          </p:cNvSpPr>
          <p:nvPr>
            <p:ph idx="1"/>
          </p:nvPr>
        </p:nvSpPr>
        <p:spPr>
          <a:xfrm>
            <a:off x="228600" y="1752600"/>
            <a:ext cx="8534400" cy="5257800"/>
          </a:xfrm>
        </p:spPr>
        <p:txBody>
          <a:bodyPr>
            <a:normAutofit/>
          </a:bodyPr>
          <a:lstStyle/>
          <a:p>
            <a:r>
              <a:rPr lang="en-US" dirty="0" smtClean="0"/>
              <a:t>South High School Attendance Goal  </a:t>
            </a:r>
          </a:p>
          <a:p>
            <a:pPr lvl="1"/>
            <a:r>
              <a:rPr lang="en-US" dirty="0" smtClean="0"/>
              <a:t>95% Attendance</a:t>
            </a:r>
          </a:p>
          <a:p>
            <a:r>
              <a:rPr lang="en-US" dirty="0" smtClean="0"/>
              <a:t>Maximum of one absence per month</a:t>
            </a:r>
          </a:p>
          <a:p>
            <a:r>
              <a:rPr lang="en-US" dirty="0" smtClean="0"/>
              <a:t>Tardy = After School Detention 3:00 – 3:30 p.m.</a:t>
            </a:r>
          </a:p>
        </p:txBody>
      </p:sp>
    </p:spTree>
    <p:extLst>
      <p:ext uri="{BB962C8B-B14F-4D97-AF65-F5344CB8AC3E}">
        <p14:creationId xmlns:p14="http://schemas.microsoft.com/office/powerpoint/2010/main" val="10675881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Solve each equation for ‘x’, showing </a:t>
            </a:r>
            <a:r>
              <a:rPr lang="en-US" u="sng" dirty="0" smtClean="0"/>
              <a:t>ALL </a:t>
            </a:r>
            <a:r>
              <a:rPr lang="en-US" dirty="0" smtClean="0"/>
              <a:t>work:</a:t>
            </a:r>
            <a:endParaRPr lang="en-US" dirty="0"/>
          </a:p>
        </p:txBody>
      </p:sp>
      <p:sp>
        <p:nvSpPr>
          <p:cNvPr id="3" name="Content Placeholder 2"/>
          <p:cNvSpPr>
            <a:spLocks noGrp="1"/>
          </p:cNvSpPr>
          <p:nvPr>
            <p:ph idx="1"/>
          </p:nvPr>
        </p:nvSpPr>
        <p:spPr>
          <a:xfrm>
            <a:off x="152400" y="1219200"/>
            <a:ext cx="8991600" cy="5562600"/>
          </a:xfrm>
        </p:spPr>
        <p:txBody>
          <a:bodyPr>
            <a:normAutofit fontScale="92500" lnSpcReduction="10000"/>
          </a:bodyPr>
          <a:lstStyle/>
          <a:p>
            <a:pPr marL="514350" indent="-514350">
              <a:buAutoNum type="arabicPeriod"/>
            </a:pPr>
            <a:r>
              <a:rPr lang="en-US" dirty="0" smtClean="0"/>
              <a:t>x – 17 = 28		2.	</a:t>
            </a:r>
          </a:p>
          <a:p>
            <a:pPr marL="514350" indent="-514350">
              <a:buAutoNum type="arabicPeriod"/>
            </a:pPr>
            <a:endParaRPr lang="en-US" dirty="0"/>
          </a:p>
          <a:p>
            <a:pPr marL="0" indent="0">
              <a:buNone/>
            </a:pPr>
            <a:r>
              <a:rPr lang="en-US" dirty="0" smtClean="0"/>
              <a:t>3.	7x – 18 = 32	4.	6(x – 8)=114</a:t>
            </a:r>
          </a:p>
          <a:p>
            <a:pPr marL="0" indent="0">
              <a:buNone/>
            </a:pPr>
            <a:endParaRPr lang="en-US" dirty="0"/>
          </a:p>
          <a:p>
            <a:pPr marL="514350" indent="-514350">
              <a:buAutoNum type="arabicPeriod" startAt="5"/>
            </a:pPr>
            <a:r>
              <a:rPr lang="en-US" dirty="0" smtClean="0"/>
              <a:t>8x + 3</a:t>
            </a:r>
            <a:r>
              <a:rPr lang="en-US" dirty="0"/>
              <a:t> – </a:t>
            </a:r>
            <a:r>
              <a:rPr lang="en-US" dirty="0" smtClean="0"/>
              <a:t>2x = 111	6.</a:t>
            </a:r>
          </a:p>
          <a:p>
            <a:pPr marL="514350" indent="-514350">
              <a:buAutoNum type="arabicPeriod" startAt="5"/>
            </a:pPr>
            <a:endParaRPr lang="en-US" dirty="0"/>
          </a:p>
          <a:p>
            <a:pPr marL="514350" indent="-514350">
              <a:buAutoNum type="arabicPeriod" startAt="7"/>
            </a:pPr>
            <a:r>
              <a:rPr lang="en-US" dirty="0" smtClean="0"/>
              <a:t>4(x – 6) + 7x = 5(x + 4) + 24</a:t>
            </a:r>
          </a:p>
          <a:p>
            <a:pPr marL="0" indent="0">
              <a:buNone/>
            </a:pPr>
            <a:endParaRPr lang="en-US" dirty="0" smtClean="0"/>
          </a:p>
          <a:p>
            <a:pPr marL="0" lvl="1" indent="0">
              <a:buNone/>
            </a:pPr>
            <a:r>
              <a:rPr lang="en-US" b="1" dirty="0" smtClean="0">
                <a:solidFill>
                  <a:srgbClr val="C00000"/>
                </a:solidFill>
              </a:rPr>
              <a:t>HW DUE: </a:t>
            </a:r>
            <a:r>
              <a:rPr lang="en-US" b="1" dirty="0">
                <a:solidFill>
                  <a:srgbClr val="C00000"/>
                </a:solidFill>
              </a:rPr>
              <a:t>Pg. 163/ #8-10; Pg. 168/ #1-3, 5, </a:t>
            </a:r>
            <a:r>
              <a:rPr lang="en-US" b="1" dirty="0" smtClean="0">
                <a:solidFill>
                  <a:srgbClr val="C00000"/>
                </a:solidFill>
              </a:rPr>
              <a:t>7</a:t>
            </a:r>
          </a:p>
          <a:p>
            <a:pPr marL="0" lvl="1" indent="0">
              <a:buNone/>
            </a:pPr>
            <a:r>
              <a:rPr lang="en-US" b="1" dirty="0">
                <a:solidFill>
                  <a:srgbClr val="003300"/>
                </a:solidFill>
              </a:rPr>
              <a:t>CW Pg. 183/ #7</a:t>
            </a:r>
          </a:p>
          <a:p>
            <a:pPr marL="0" lvl="1" indent="0">
              <a:buNone/>
            </a:pPr>
            <a:r>
              <a:rPr lang="en-US" b="1" dirty="0" smtClean="0">
                <a:solidFill>
                  <a:srgbClr val="C00000"/>
                </a:solidFill>
              </a:rPr>
              <a:t>HW: Pg. 182/ #2-5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113853144"/>
              </p:ext>
            </p:extLst>
          </p:nvPr>
        </p:nvGraphicFramePr>
        <p:xfrm>
          <a:off x="4876800" y="1219200"/>
          <a:ext cx="1212850" cy="1074238"/>
        </p:xfrm>
        <a:graphic>
          <a:graphicData uri="http://schemas.openxmlformats.org/presentationml/2006/ole">
            <mc:AlternateContent xmlns:mc="http://schemas.openxmlformats.org/markup-compatibility/2006">
              <mc:Choice xmlns:v="urn:schemas-microsoft-com:vml" Requires="v">
                <p:oleObj spid="_x0000_s15957" name="Equation" r:id="rId3" imgW="444240" imgH="393480" progId="Equation.DSMT4">
                  <p:embed/>
                </p:oleObj>
              </mc:Choice>
              <mc:Fallback>
                <p:oleObj name="Equation" r:id="rId3" imgW="444240" imgH="393480" progId="Equation.DSMT4">
                  <p:embed/>
                  <p:pic>
                    <p:nvPicPr>
                      <p:cNvPr id="0" name=""/>
                      <p:cNvPicPr/>
                      <p:nvPr/>
                    </p:nvPicPr>
                    <p:blipFill>
                      <a:blip r:embed="rId4"/>
                      <a:stretch>
                        <a:fillRect/>
                      </a:stretch>
                    </p:blipFill>
                    <p:spPr>
                      <a:xfrm>
                        <a:off x="4876800" y="1219200"/>
                        <a:ext cx="1212850" cy="1074238"/>
                      </a:xfrm>
                      <a:prstGeom prst="rect">
                        <a:avLst/>
                      </a:prstGeom>
                    </p:spPr>
                  </p:pic>
                </p:oleObj>
              </mc:Fallback>
            </mc:AlternateContent>
          </a:graphicData>
        </a:graphic>
      </p:graphicFrame>
      <p:pic>
        <p:nvPicPr>
          <p:cNvPr id="15362" name="Picture 2" descr="C:\Users\dstarbu\AppData\Local\Microsoft\Windows\Temporary Internet Files\Content.IE5\2PUEW0UN\MC900232133[2].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1800" y="4038600"/>
            <a:ext cx="2362200" cy="242422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Object 4"/>
          <p:cNvGraphicFramePr>
            <a:graphicFrameLocks noChangeAspect="1"/>
          </p:cNvGraphicFramePr>
          <p:nvPr>
            <p:extLst>
              <p:ext uri="{D42A27DB-BD31-4B8C-83A1-F6EECF244321}">
                <p14:modId xmlns:p14="http://schemas.microsoft.com/office/powerpoint/2010/main" val="396197637"/>
              </p:ext>
            </p:extLst>
          </p:nvPr>
        </p:nvGraphicFramePr>
        <p:xfrm>
          <a:off x="4800600" y="3124200"/>
          <a:ext cx="1824908" cy="914400"/>
        </p:xfrm>
        <a:graphic>
          <a:graphicData uri="http://schemas.openxmlformats.org/presentationml/2006/ole">
            <mc:AlternateContent xmlns:mc="http://schemas.openxmlformats.org/markup-compatibility/2006">
              <mc:Choice xmlns:v="urn:schemas-microsoft-com:vml" Requires="v">
                <p:oleObj spid="_x0000_s15958" name="Equation" r:id="rId6" imgW="749160" imgH="393480" progId="Equation.DSMT4">
                  <p:embed/>
                </p:oleObj>
              </mc:Choice>
              <mc:Fallback>
                <p:oleObj name="Equation" r:id="rId6" imgW="749160" imgH="393480" progId="Equation.DSMT4">
                  <p:embed/>
                  <p:pic>
                    <p:nvPicPr>
                      <p:cNvPr id="0" name=""/>
                      <p:cNvPicPr/>
                      <p:nvPr/>
                    </p:nvPicPr>
                    <p:blipFill>
                      <a:blip r:embed="rId7"/>
                      <a:stretch>
                        <a:fillRect/>
                      </a:stretch>
                    </p:blipFill>
                    <p:spPr>
                      <a:xfrm>
                        <a:off x="4800600" y="3124200"/>
                        <a:ext cx="1824908" cy="914400"/>
                      </a:xfrm>
                      <a:prstGeom prst="rect">
                        <a:avLst/>
                      </a:prstGeom>
                    </p:spPr>
                  </p:pic>
                </p:oleObj>
              </mc:Fallback>
            </mc:AlternateContent>
          </a:graphicData>
        </a:graphic>
      </p:graphicFrame>
    </p:spTree>
    <p:extLst>
      <p:ext uri="{BB962C8B-B14F-4D97-AF65-F5344CB8AC3E}">
        <p14:creationId xmlns:p14="http://schemas.microsoft.com/office/powerpoint/2010/main" val="27948342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Per. 3, 6</a:t>
            </a:r>
            <a:endParaRPr lang="en-US" dirty="0"/>
          </a:p>
        </p:txBody>
      </p:sp>
      <p:sp>
        <p:nvSpPr>
          <p:cNvPr id="3" name="Content Placeholder 2"/>
          <p:cNvSpPr>
            <a:spLocks noGrp="1"/>
          </p:cNvSpPr>
          <p:nvPr>
            <p:ph idx="1"/>
          </p:nvPr>
        </p:nvSpPr>
        <p:spPr>
          <a:xfrm>
            <a:off x="76200" y="1600200"/>
            <a:ext cx="8915400" cy="5257800"/>
          </a:xfrm>
        </p:spPr>
        <p:txBody>
          <a:bodyPr>
            <a:normAutofit fontScale="92500" lnSpcReduction="20000"/>
          </a:bodyPr>
          <a:lstStyle/>
          <a:p>
            <a:r>
              <a:rPr lang="en-US" b="1" dirty="0" smtClean="0">
                <a:solidFill>
                  <a:srgbClr val="002060"/>
                </a:solidFill>
              </a:rPr>
              <a:t>Stella and Sophie are saving for Holiday  shopping. Stella has $130 in her piggy bank and saves $18 each week. Sophie has $97 in her piggy bank and saves $40 every 2 weeks.</a:t>
            </a:r>
          </a:p>
          <a:p>
            <a:pPr marL="514350" indent="-514350">
              <a:buAutoNum type="arabicPeriod"/>
            </a:pPr>
            <a:r>
              <a:rPr lang="en-US" dirty="0" smtClean="0"/>
              <a:t>Write a RECURSIVCE RULE for each girl’s saving plan.</a:t>
            </a:r>
          </a:p>
          <a:p>
            <a:pPr marL="514350" indent="-514350">
              <a:buAutoNum type="arabicPeriod"/>
            </a:pPr>
            <a:r>
              <a:rPr lang="en-US" dirty="0" smtClean="0"/>
              <a:t>Write a LINEAR EQUATION for each girl’s saving plan.</a:t>
            </a:r>
          </a:p>
          <a:p>
            <a:pPr marL="514350" indent="-514350">
              <a:buAutoNum type="arabicPeriod"/>
            </a:pPr>
            <a:r>
              <a:rPr lang="en-US" dirty="0"/>
              <a:t>H</a:t>
            </a:r>
            <a:r>
              <a:rPr lang="en-US" dirty="0" smtClean="0"/>
              <a:t>ow much will each girl have saved in 5 weeks?8 weeks?</a:t>
            </a:r>
          </a:p>
          <a:p>
            <a:pPr marL="514350" indent="-514350">
              <a:buAutoNum type="arabicPeriod"/>
            </a:pPr>
            <a:r>
              <a:rPr lang="en-US" dirty="0" smtClean="0"/>
              <a:t>How long until each girl has $250? $500?</a:t>
            </a:r>
          </a:p>
          <a:p>
            <a:pPr marL="514350" indent="-514350">
              <a:buAutoNum type="arabicPeriod"/>
            </a:pPr>
            <a:r>
              <a:rPr lang="en-US" dirty="0" smtClean="0"/>
              <a:t>When will the girls have the SAME amount of money? How much will they have?</a:t>
            </a:r>
          </a:p>
          <a:p>
            <a:pPr marL="0" lvl="1" indent="0">
              <a:buNone/>
            </a:pPr>
            <a:r>
              <a:rPr lang="en-US" b="1" dirty="0" smtClean="0">
                <a:solidFill>
                  <a:srgbClr val="C00000"/>
                </a:solidFill>
              </a:rPr>
              <a:t>HW</a:t>
            </a:r>
            <a:r>
              <a:rPr lang="en-US" b="1" dirty="0">
                <a:solidFill>
                  <a:srgbClr val="C00000"/>
                </a:solidFill>
              </a:rPr>
              <a:t>: Pg. 182/ #2-5  </a:t>
            </a:r>
            <a:endParaRPr lang="en-US" dirty="0"/>
          </a:p>
        </p:txBody>
      </p:sp>
      <p:pic>
        <p:nvPicPr>
          <p:cNvPr id="11269" name="Picture 5" descr="C:\Users\dstarbu\AppData\Local\Microsoft\Windows\Temporary Internet Files\Content.IE5\674N5YB1\MC90029006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971731" y="380999"/>
            <a:ext cx="1364055" cy="929489"/>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C:\Users\dstarbu\AppData\Local\Microsoft\Windows\Temporary Internet Files\Content.IE5\674N5YB1\MC90029006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381000"/>
            <a:ext cx="1364055" cy="929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63394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rmAutofit/>
          </a:bodyPr>
          <a:lstStyle/>
          <a:p>
            <a:r>
              <a:rPr lang="en-US" dirty="0" smtClean="0"/>
              <a:t>Algebra I – Finish Posters</a:t>
            </a:r>
            <a:endParaRPr lang="en-US" dirty="0"/>
          </a:p>
        </p:txBody>
      </p:sp>
      <p:sp>
        <p:nvSpPr>
          <p:cNvPr id="3" name="Content Placeholder 2"/>
          <p:cNvSpPr>
            <a:spLocks noGrp="1"/>
          </p:cNvSpPr>
          <p:nvPr>
            <p:ph idx="1"/>
          </p:nvPr>
        </p:nvSpPr>
        <p:spPr>
          <a:xfrm>
            <a:off x="152400" y="914400"/>
            <a:ext cx="8839200" cy="5791200"/>
          </a:xfrm>
        </p:spPr>
        <p:txBody>
          <a:bodyPr>
            <a:normAutofit fontScale="70000" lnSpcReduction="20000"/>
          </a:bodyPr>
          <a:lstStyle/>
          <a:p>
            <a:pPr marL="0" indent="0">
              <a:buNone/>
            </a:pPr>
            <a:r>
              <a:rPr lang="en-US" b="1" dirty="0" smtClean="0">
                <a:solidFill>
                  <a:srgbClr val="003300"/>
                </a:solidFill>
              </a:rPr>
              <a:t>Calorie Count</a:t>
            </a:r>
          </a:p>
          <a:p>
            <a:r>
              <a:rPr lang="en-US" b="1" dirty="0" smtClean="0">
                <a:solidFill>
                  <a:srgbClr val="002060"/>
                </a:solidFill>
              </a:rPr>
              <a:t>With your group, using your physical activity. Complete the following in the CW section of your binder, then write your group’s CORRECT solutions on a POSTER:</a:t>
            </a:r>
          </a:p>
          <a:p>
            <a:pPr lvl="1"/>
            <a:r>
              <a:rPr lang="en-US" b="1" dirty="0" smtClean="0">
                <a:solidFill>
                  <a:srgbClr val="003300"/>
                </a:solidFill>
              </a:rPr>
              <a:t>Assume you have already burned 150 calories jogging with your dog in the park! Now you’re ready to start EXERCISING!</a:t>
            </a:r>
          </a:p>
          <a:p>
            <a:pPr lvl="1"/>
            <a:r>
              <a:rPr lang="en-US" b="1" dirty="0" smtClean="0">
                <a:solidFill>
                  <a:srgbClr val="003300"/>
                </a:solidFill>
              </a:rPr>
              <a:t>Complete a TABLE for 0 – 60 minutes for your CALORIES BURNED ; Go by 10’s</a:t>
            </a:r>
          </a:p>
          <a:p>
            <a:pPr lvl="1"/>
            <a:r>
              <a:rPr lang="en-US" b="1" dirty="0" smtClean="0">
                <a:solidFill>
                  <a:srgbClr val="003300"/>
                </a:solidFill>
              </a:rPr>
              <a:t>Graph your table</a:t>
            </a:r>
          </a:p>
          <a:p>
            <a:pPr lvl="1"/>
            <a:r>
              <a:rPr lang="en-US" b="1" dirty="0" smtClean="0">
                <a:solidFill>
                  <a:srgbClr val="003300"/>
                </a:solidFill>
              </a:rPr>
              <a:t>Write a Recursive Rule for your situation</a:t>
            </a:r>
          </a:p>
          <a:p>
            <a:pPr lvl="1"/>
            <a:r>
              <a:rPr lang="en-US" b="1" dirty="0" smtClean="0">
                <a:solidFill>
                  <a:srgbClr val="003300"/>
                </a:solidFill>
              </a:rPr>
              <a:t>Write a Linear Equation for the situation</a:t>
            </a:r>
          </a:p>
          <a:p>
            <a:pPr marL="0" lvl="1" indent="0">
              <a:buNone/>
            </a:pPr>
            <a:r>
              <a:rPr lang="en-US" b="1" dirty="0" smtClean="0">
                <a:solidFill>
                  <a:srgbClr val="002060"/>
                </a:solidFill>
              </a:rPr>
              <a:t>Using your GRAPH And your EQUATION, answer the following questions:</a:t>
            </a:r>
          </a:p>
          <a:p>
            <a:pPr lvl="1"/>
            <a:r>
              <a:rPr lang="en-US" b="1" dirty="0" smtClean="0">
                <a:solidFill>
                  <a:srgbClr val="003300"/>
                </a:solidFill>
              </a:rPr>
              <a:t>How many TOTAL calories will you burn Calories in 28 minutes? 85 minutes?</a:t>
            </a:r>
          </a:p>
          <a:p>
            <a:pPr lvl="1"/>
            <a:r>
              <a:rPr lang="en-US" b="1" dirty="0" smtClean="0">
                <a:solidFill>
                  <a:srgbClr val="003300"/>
                </a:solidFill>
              </a:rPr>
              <a:t>How many minutes will you have to exercise to  to burn 200 Calories? 580 calories?</a:t>
            </a:r>
            <a:r>
              <a:rPr lang="en-US" b="1" dirty="0">
                <a:solidFill>
                  <a:srgbClr val="003300"/>
                </a:solidFill>
              </a:rPr>
              <a:t>	</a:t>
            </a:r>
            <a:r>
              <a:rPr lang="en-US" b="1" dirty="0" smtClean="0">
                <a:solidFill>
                  <a:srgbClr val="003300"/>
                </a:solidFill>
              </a:rPr>
              <a:t>(A BIG MAC!)</a:t>
            </a:r>
          </a:p>
          <a:p>
            <a:pPr marL="457200" lvl="1" indent="0">
              <a:buNone/>
            </a:pPr>
            <a:endParaRPr lang="en-US" b="1" dirty="0" smtClean="0">
              <a:solidFill>
                <a:srgbClr val="FF0000"/>
              </a:solidFill>
            </a:endParaRPr>
          </a:p>
          <a:p>
            <a:pPr marL="457200" lvl="1" indent="0" algn="ctr">
              <a:buNone/>
            </a:pPr>
            <a:r>
              <a:rPr lang="en-US" b="1" dirty="0" smtClean="0">
                <a:solidFill>
                  <a:srgbClr val="FF0000"/>
                </a:solidFill>
              </a:rPr>
              <a:t>	HW</a:t>
            </a:r>
            <a:r>
              <a:rPr lang="en-US" b="1" dirty="0">
                <a:solidFill>
                  <a:srgbClr val="FF0000"/>
                </a:solidFill>
              </a:rPr>
              <a:t>: </a:t>
            </a:r>
            <a:r>
              <a:rPr lang="en-US" b="1" dirty="0" err="1" smtClean="0">
                <a:solidFill>
                  <a:srgbClr val="FF0000"/>
                </a:solidFill>
              </a:rPr>
              <a:t>WSheet</a:t>
            </a:r>
            <a:r>
              <a:rPr lang="en-US" b="1" dirty="0" smtClean="0">
                <a:solidFill>
                  <a:srgbClr val="FF0000"/>
                </a:solidFill>
              </a:rPr>
              <a:t> – ‘Rules of Algebra’</a:t>
            </a:r>
          </a:p>
          <a:p>
            <a:pPr marL="457200" lvl="1" indent="0" algn="ctr">
              <a:buNone/>
            </a:pPr>
            <a:r>
              <a:rPr lang="en-US" sz="4600" b="1" dirty="0" smtClean="0">
                <a:solidFill>
                  <a:srgbClr val="003300"/>
                </a:solidFill>
              </a:rPr>
              <a:t>Unit Test - WEDNESDAY</a:t>
            </a:r>
          </a:p>
          <a:p>
            <a:pPr lvl="1"/>
            <a:endParaRPr lang="en-US" b="1" dirty="0">
              <a:solidFill>
                <a:srgbClr val="003300"/>
              </a:solidFill>
            </a:endParaRPr>
          </a:p>
          <a:p>
            <a:endParaRPr lang="en-US" dirty="0"/>
          </a:p>
        </p:txBody>
      </p:sp>
      <p:pic>
        <p:nvPicPr>
          <p:cNvPr id="15363" name="Picture 3" descr="C:\Users\dstarbu\AppData\Local\Microsoft\Windows\Temporary Internet Files\Content.IE5\AECW5UFU\MC90028133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5578620"/>
            <a:ext cx="2307125" cy="1166388"/>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C:\Users\dstarbu\AppData\Local\Microsoft\Windows\Temporary Internet Files\Content.IE5\AECW5UFU\MC9003834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000" y="5352636"/>
            <a:ext cx="1022053" cy="139237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C:\Users\dstarbu\AppData\Local\Microsoft\Windows\Temporary Internet Files\Content.IE5\GXCNT3Q0\MC90033287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620000" y="152400"/>
            <a:ext cx="1025017"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C:\Users\dstarbu\AppData\Local\Microsoft\Windows\Temporary Internet Files\Content.IE5\GXCNT3Q0\MC900318754[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7524" y="3131497"/>
            <a:ext cx="893275" cy="1741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2535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76200" y="1981200"/>
            <a:ext cx="9067800" cy="4800600"/>
          </a:xfrm>
        </p:spPr>
        <p:txBody>
          <a:bodyPr>
            <a:normAutofit/>
          </a:bodyPr>
          <a:lstStyle/>
          <a:p>
            <a:pPr marL="63500" lvl="1" indent="0">
              <a:buFont typeface="Wingdings" pitchFamily="2" charset="2"/>
              <a:buChar char="§"/>
            </a:pPr>
            <a:r>
              <a:rPr lang="en-US" sz="3200" b="1" dirty="0">
                <a:solidFill>
                  <a:srgbClr val="FF0000"/>
                </a:solidFill>
              </a:rPr>
              <a:t>HW: </a:t>
            </a:r>
            <a:r>
              <a:rPr lang="en-US" sz="3200" b="1" dirty="0" err="1">
                <a:solidFill>
                  <a:srgbClr val="FF0000"/>
                </a:solidFill>
              </a:rPr>
              <a:t>WSheet</a:t>
            </a:r>
            <a:r>
              <a:rPr lang="en-US" sz="3200" b="1" dirty="0">
                <a:solidFill>
                  <a:srgbClr val="FF0000"/>
                </a:solidFill>
              </a:rPr>
              <a:t> – ‘Rules of Algebra’</a:t>
            </a:r>
          </a:p>
          <a:p>
            <a:pPr marL="63500" lvl="1" indent="0">
              <a:buFont typeface="Wingdings" pitchFamily="2" charset="2"/>
              <a:buChar char="§"/>
            </a:pPr>
            <a:r>
              <a:rPr lang="en-US" sz="3200" b="1" dirty="0">
                <a:solidFill>
                  <a:srgbClr val="003300"/>
                </a:solidFill>
              </a:rPr>
              <a:t>Unit Test </a:t>
            </a:r>
            <a:r>
              <a:rPr lang="en-US" sz="3200" b="1" dirty="0" smtClean="0">
                <a:solidFill>
                  <a:srgbClr val="003300"/>
                </a:solidFill>
              </a:rPr>
              <a:t>– WEDNESDAY</a:t>
            </a:r>
          </a:p>
          <a:p>
            <a:pPr marL="63500" lvl="1" indent="0">
              <a:buFont typeface="Wingdings" pitchFamily="2" charset="2"/>
              <a:buChar char="§"/>
            </a:pPr>
            <a:r>
              <a:rPr lang="en-US" sz="3200" b="1" dirty="0" smtClean="0">
                <a:solidFill>
                  <a:srgbClr val="003300"/>
                </a:solidFill>
              </a:rPr>
              <a:t>No classes Monday or Tuesday</a:t>
            </a:r>
          </a:p>
          <a:p>
            <a:pPr marL="63500" lvl="1" indent="0">
              <a:buNone/>
            </a:pPr>
            <a:r>
              <a:rPr lang="en-US" sz="3200" b="1" dirty="0" smtClean="0">
                <a:solidFill>
                  <a:srgbClr val="003300"/>
                </a:solidFill>
              </a:rPr>
              <a:t>Copy the CLASS OBJECTIVE in the CW Section of your binder:</a:t>
            </a:r>
          </a:p>
          <a:p>
            <a:pPr marL="63500" lvl="1" indent="0">
              <a:buNone/>
            </a:pPr>
            <a:r>
              <a:rPr lang="en-US" sz="3200" b="1" i="1" dirty="0" smtClean="0">
                <a:latin typeface="Aharoni" pitchFamily="2" charset="-79"/>
                <a:cs typeface="Aharoni" pitchFamily="2" charset="-79"/>
              </a:rPr>
              <a:t>Students will use the DISTRIBUTIVE PROPERTY to simplify and solve equations</a:t>
            </a:r>
            <a:endParaRPr lang="en-US" sz="3200" b="1" i="1" dirty="0">
              <a:latin typeface="Aharoni" pitchFamily="2" charset="-79"/>
              <a:cs typeface="Aharoni" pitchFamily="2" charset="-79"/>
            </a:endParaRPr>
          </a:p>
          <a:p>
            <a:pPr>
              <a:buFont typeface="Wingdings" pitchFamily="2" charset="2"/>
              <a:buChar char="§"/>
            </a:pPr>
            <a:endParaRPr lang="en-US" sz="3600" i="1" dirty="0">
              <a:latin typeface="Aharoni" pitchFamily="2" charset="-79"/>
              <a:cs typeface="Aharoni" pitchFamily="2" charset="-79"/>
            </a:endParaRPr>
          </a:p>
        </p:txBody>
      </p:sp>
      <p:pic>
        <p:nvPicPr>
          <p:cNvPr id="16386" name="Picture 2" descr="C:\Users\dstarbu\AppData\Local\Microsoft\Windows\Temporary Internet Files\Content.IE5\WTZ3S8M0\MM900234727[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1981200"/>
            <a:ext cx="1600200" cy="174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52844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Copy each problem in the CW Section of your 3-ring binder:</a:t>
            </a:r>
            <a:endParaRPr lang="en-US" dirty="0"/>
          </a:p>
        </p:txBody>
      </p:sp>
      <p:sp>
        <p:nvSpPr>
          <p:cNvPr id="3" name="Content Placeholder 2"/>
          <p:cNvSpPr>
            <a:spLocks noGrp="1"/>
          </p:cNvSpPr>
          <p:nvPr>
            <p:ph idx="1"/>
          </p:nvPr>
        </p:nvSpPr>
        <p:spPr>
          <a:xfrm>
            <a:off x="457200" y="1600200"/>
            <a:ext cx="8458200" cy="5105400"/>
          </a:xfrm>
        </p:spPr>
        <p:txBody>
          <a:bodyPr/>
          <a:lstStyle/>
          <a:p>
            <a:r>
              <a:rPr lang="en-US" dirty="0" smtClean="0"/>
              <a:t>1.	3(x – 8) = 24</a:t>
            </a:r>
          </a:p>
          <a:p>
            <a:endParaRPr lang="en-US" dirty="0"/>
          </a:p>
          <a:p>
            <a:r>
              <a:rPr lang="en-US" dirty="0" smtClean="0"/>
              <a:t>2.	5(x – 6) + 2x = 5(x + 8)</a:t>
            </a:r>
          </a:p>
          <a:p>
            <a:endParaRPr lang="en-US" dirty="0"/>
          </a:p>
          <a:p>
            <a:r>
              <a:rPr lang="en-US" dirty="0" smtClean="0"/>
              <a:t>3.	-3(x – 6) = 6(2x – 2)</a:t>
            </a:r>
          </a:p>
          <a:p>
            <a:endParaRPr lang="en-US" dirty="0"/>
          </a:p>
          <a:p>
            <a:r>
              <a:rPr lang="en-US" dirty="0" smtClean="0"/>
              <a:t>4.	x(x + 4) = 4(x + 9)</a:t>
            </a:r>
            <a:endParaRPr lang="en-US" dirty="0"/>
          </a:p>
        </p:txBody>
      </p:sp>
      <p:pic>
        <p:nvPicPr>
          <p:cNvPr id="17411" name="Picture 3" descr="C:\Users\dstarbu\AppData\Local\Microsoft\Windows\Temporary Internet Files\Content.IE5\2PUEW0UN\MC90028121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2209800"/>
            <a:ext cx="3087232" cy="3108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1228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003300"/>
                </a:solidFill>
              </a:rPr>
              <a:t>Chapter 3 – Unit TEST Today</a:t>
            </a:r>
          </a:p>
          <a:p>
            <a:pPr marL="63500" lvl="1" indent="0">
              <a:buFont typeface="Wingdings" pitchFamily="2" charset="2"/>
              <a:buChar char="§"/>
            </a:pPr>
            <a:r>
              <a:rPr lang="en-US" sz="3200" b="1" dirty="0" smtClean="0">
                <a:solidFill>
                  <a:srgbClr val="FF0000"/>
                </a:solidFill>
              </a:rPr>
              <a:t>HW DUE: </a:t>
            </a:r>
            <a:r>
              <a:rPr lang="en-US" sz="3200" b="1" dirty="0" err="1">
                <a:solidFill>
                  <a:srgbClr val="FF0000"/>
                </a:solidFill>
              </a:rPr>
              <a:t>WSheet</a:t>
            </a:r>
            <a:r>
              <a:rPr lang="en-US" sz="3200" b="1" dirty="0">
                <a:solidFill>
                  <a:srgbClr val="FF0000"/>
                </a:solidFill>
              </a:rPr>
              <a:t> – ‘Rules of Algebra</a:t>
            </a:r>
            <a:r>
              <a:rPr lang="en-US" sz="3200" b="1" dirty="0" smtClean="0">
                <a:solidFill>
                  <a:srgbClr val="FF0000"/>
                </a:solidFill>
              </a:rPr>
              <a:t>’ Side 1</a:t>
            </a:r>
          </a:p>
          <a:p>
            <a:pPr marL="63500" lvl="1" indent="0">
              <a:buFont typeface="Wingdings" pitchFamily="2" charset="2"/>
              <a:buChar char="§"/>
            </a:pPr>
            <a:r>
              <a:rPr lang="en-US" sz="3200" b="1" dirty="0" smtClean="0">
                <a:solidFill>
                  <a:srgbClr val="FF0000"/>
                </a:solidFill>
              </a:rPr>
              <a:t>HW: </a:t>
            </a:r>
            <a:r>
              <a:rPr lang="en-US" sz="3200" b="1" dirty="0" err="1" smtClean="0">
                <a:solidFill>
                  <a:srgbClr val="FF0000"/>
                </a:solidFill>
              </a:rPr>
              <a:t>WSheet</a:t>
            </a:r>
            <a:r>
              <a:rPr lang="en-US" sz="3200" b="1" dirty="0" smtClean="0">
                <a:solidFill>
                  <a:srgbClr val="FF0000"/>
                </a:solidFill>
              </a:rPr>
              <a:t> </a:t>
            </a:r>
            <a:r>
              <a:rPr lang="en-US" sz="3200" b="1" dirty="0">
                <a:solidFill>
                  <a:srgbClr val="FF0000"/>
                </a:solidFill>
              </a:rPr>
              <a:t>– ‘Rules of Algebra</a:t>
            </a:r>
            <a:r>
              <a:rPr lang="en-US" sz="3200" b="1" dirty="0" smtClean="0">
                <a:solidFill>
                  <a:srgbClr val="FF0000"/>
                </a:solidFill>
              </a:rPr>
              <a:t>’ SIDE 2</a:t>
            </a:r>
          </a:p>
          <a:p>
            <a:pPr marL="63500" lvl="1" indent="0">
              <a:buFont typeface="Wingdings" pitchFamily="2" charset="2"/>
              <a:buChar char="§"/>
            </a:pPr>
            <a:endParaRPr lang="en-US" sz="3200" b="1" dirty="0">
              <a:solidFill>
                <a:srgbClr val="FF0000"/>
              </a:solidFill>
            </a:endParaRPr>
          </a:p>
          <a:p>
            <a:pPr marL="63500" lvl="1" indent="0">
              <a:buFont typeface="Wingdings" pitchFamily="2" charset="2"/>
              <a:buChar char="§"/>
            </a:pPr>
            <a:endParaRPr lang="en-US" sz="3200" b="1" dirty="0">
              <a:solidFill>
                <a:srgbClr val="FF0000"/>
              </a:solidFill>
            </a:endParaRPr>
          </a:p>
        </p:txBody>
      </p:sp>
      <p:pic>
        <p:nvPicPr>
          <p:cNvPr id="20485" name="Picture 5" descr="C:\Users\dstarbu\AppData\Local\Microsoft\Windows\Temporary Internet Files\Content.IE5\WTZ3S8M0\MC90035376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9550" y="3581400"/>
            <a:ext cx="3284899" cy="311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49687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600200"/>
            <a:ext cx="9144000" cy="4876800"/>
          </a:xfrm>
        </p:spPr>
        <p:txBody>
          <a:bodyPr/>
          <a:lstStyle/>
          <a:p>
            <a:pPr marL="63500" lvl="1" indent="0">
              <a:buFont typeface="Wingdings" pitchFamily="2" charset="2"/>
              <a:buChar char="§"/>
            </a:pPr>
            <a:r>
              <a:rPr lang="en-US" sz="3200" b="1" dirty="0" smtClean="0">
                <a:solidFill>
                  <a:srgbClr val="C00000"/>
                </a:solidFill>
              </a:rPr>
              <a:t>HW</a:t>
            </a:r>
            <a:r>
              <a:rPr lang="en-US" sz="3200" b="1" dirty="0">
                <a:solidFill>
                  <a:srgbClr val="C00000"/>
                </a:solidFill>
              </a:rPr>
              <a:t>: Pg. </a:t>
            </a:r>
            <a:r>
              <a:rPr lang="en-US" sz="3200" b="1" dirty="0" smtClean="0">
                <a:solidFill>
                  <a:srgbClr val="C00000"/>
                </a:solidFill>
              </a:rPr>
              <a:t>184/ </a:t>
            </a:r>
            <a:r>
              <a:rPr lang="en-US" sz="3200" b="1" dirty="0">
                <a:solidFill>
                  <a:srgbClr val="C00000"/>
                </a:solidFill>
              </a:rPr>
              <a:t>#10, </a:t>
            </a:r>
            <a:r>
              <a:rPr lang="en-US" sz="3200" b="1" dirty="0" smtClean="0">
                <a:solidFill>
                  <a:srgbClr val="C00000"/>
                </a:solidFill>
              </a:rPr>
              <a:t>12-15</a:t>
            </a:r>
          </a:p>
          <a:p>
            <a:pPr marL="63500" lvl="1" indent="0">
              <a:buNone/>
            </a:pPr>
            <a:r>
              <a:rPr lang="en-US" sz="3600" b="1" dirty="0" smtClean="0">
                <a:solidFill>
                  <a:srgbClr val="002060"/>
                </a:solidFill>
              </a:rPr>
              <a:t>All make-up work, test make-ups and test corrections due this WEDNESDAY Nov. 20, 3:00</a:t>
            </a:r>
            <a:endParaRPr lang="en-US" sz="3200" b="1" dirty="0" smtClean="0">
              <a:solidFill>
                <a:srgbClr val="003300"/>
              </a:solidFill>
            </a:endParaRPr>
          </a:p>
          <a:p>
            <a:pPr marL="63500" lvl="1" indent="0">
              <a:buFont typeface="Wingdings" pitchFamily="2" charset="2"/>
              <a:buChar char="§"/>
            </a:pPr>
            <a:endParaRPr lang="en-US" sz="3200" b="1" dirty="0">
              <a:solidFill>
                <a:srgbClr val="FF0000"/>
              </a:solidFill>
            </a:endParaRPr>
          </a:p>
          <a:p>
            <a:pPr marL="63500" lvl="1" indent="0">
              <a:buFont typeface="Wingdings" pitchFamily="2" charset="2"/>
              <a:buChar char="§"/>
            </a:pPr>
            <a:endParaRPr lang="en-US" sz="3200" b="1" dirty="0">
              <a:solidFill>
                <a:srgbClr val="FF0000"/>
              </a:solidFill>
            </a:endParaRPr>
          </a:p>
        </p:txBody>
      </p:sp>
      <p:pic>
        <p:nvPicPr>
          <p:cNvPr id="20485" name="Picture 5" descr="C:\Users\dstarbu\AppData\Local\Microsoft\Windows\Temporary Internet Files\Content.IE5\WTZ3S8M0\MC90035376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9550" y="3581400"/>
            <a:ext cx="3284899" cy="311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3468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 Per. 3, 6</a:t>
            </a:r>
            <a:endParaRPr lang="en-US" dirty="0"/>
          </a:p>
        </p:txBody>
      </p:sp>
      <p:sp>
        <p:nvSpPr>
          <p:cNvPr id="3" name="Content Placeholder 2"/>
          <p:cNvSpPr>
            <a:spLocks noGrp="1"/>
          </p:cNvSpPr>
          <p:nvPr>
            <p:ph idx="1"/>
          </p:nvPr>
        </p:nvSpPr>
        <p:spPr>
          <a:xfrm>
            <a:off x="0" y="1143000"/>
            <a:ext cx="9144000" cy="5715000"/>
          </a:xfrm>
        </p:spPr>
        <p:txBody>
          <a:bodyPr>
            <a:normAutofit fontScale="92500" lnSpcReduction="10000"/>
          </a:bodyPr>
          <a:lstStyle/>
          <a:p>
            <a:pPr marL="0" lvl="1" indent="0">
              <a:buNone/>
            </a:pPr>
            <a:r>
              <a:rPr lang="en-US" sz="3000" b="1" dirty="0" smtClean="0">
                <a:solidFill>
                  <a:srgbClr val="003300"/>
                </a:solidFill>
              </a:rPr>
              <a:t>Jack’s MAGIC bean plant grows quickly! The height</a:t>
            </a:r>
          </a:p>
          <a:p>
            <a:pPr marL="0" lvl="1" indent="0">
              <a:buNone/>
            </a:pPr>
            <a:r>
              <a:rPr lang="en-US" sz="3000" b="1" dirty="0" smtClean="0">
                <a:solidFill>
                  <a:srgbClr val="003300"/>
                </a:solidFill>
              </a:rPr>
              <a:t> of the plant is recorded in the table below:</a:t>
            </a:r>
          </a:p>
          <a:p>
            <a:pPr marL="514350" lvl="1" indent="-514350">
              <a:buAutoNum type="arabicPeriod"/>
            </a:pPr>
            <a:r>
              <a:rPr lang="en-US" b="1" dirty="0" smtClean="0">
                <a:solidFill>
                  <a:srgbClr val="660066"/>
                </a:solidFill>
              </a:rPr>
              <a:t>Complete the table:</a:t>
            </a:r>
          </a:p>
          <a:p>
            <a:pPr marL="0" lvl="1" indent="0">
              <a:buNone/>
            </a:pPr>
            <a:endParaRPr lang="en-US" b="1" dirty="0" smtClean="0">
              <a:solidFill>
                <a:srgbClr val="660066"/>
              </a:solidFill>
            </a:endParaRPr>
          </a:p>
          <a:p>
            <a:pPr marL="0" lvl="1" indent="0">
              <a:buNone/>
            </a:pPr>
            <a:endParaRPr lang="en-US" b="1" dirty="0" smtClean="0">
              <a:solidFill>
                <a:srgbClr val="FF0000"/>
              </a:solidFill>
            </a:endParaRPr>
          </a:p>
          <a:p>
            <a:pPr marL="0" lvl="1" indent="0">
              <a:buNone/>
            </a:pPr>
            <a:endParaRPr lang="en-US" b="1" dirty="0" smtClean="0">
              <a:solidFill>
                <a:srgbClr val="660066"/>
              </a:solidFill>
            </a:endParaRPr>
          </a:p>
          <a:p>
            <a:pPr marL="0" lvl="1" indent="0">
              <a:buNone/>
            </a:pPr>
            <a:r>
              <a:rPr lang="en-US" b="1" dirty="0" smtClean="0">
                <a:solidFill>
                  <a:srgbClr val="660066"/>
                </a:solidFill>
              </a:rPr>
              <a:t>2. Graph the table on GRAPH PAPER</a:t>
            </a:r>
          </a:p>
          <a:p>
            <a:pPr marL="0" lvl="1" indent="0">
              <a:buNone/>
            </a:pPr>
            <a:r>
              <a:rPr lang="en-US" b="1" dirty="0">
                <a:solidFill>
                  <a:srgbClr val="660066"/>
                </a:solidFill>
              </a:rPr>
              <a:t>3</a:t>
            </a:r>
            <a:r>
              <a:rPr lang="en-US" b="1" dirty="0" smtClean="0">
                <a:solidFill>
                  <a:srgbClr val="660066"/>
                </a:solidFill>
              </a:rPr>
              <a:t>. Write a RECURSIVE RULE and a LINEAR EQUATION</a:t>
            </a:r>
          </a:p>
          <a:p>
            <a:pPr marL="0" lvl="1" indent="0">
              <a:buNone/>
            </a:pPr>
            <a:r>
              <a:rPr lang="en-US" b="1" dirty="0">
                <a:solidFill>
                  <a:srgbClr val="660066"/>
                </a:solidFill>
              </a:rPr>
              <a:t> </a:t>
            </a:r>
            <a:r>
              <a:rPr lang="en-US" b="1" dirty="0" smtClean="0">
                <a:solidFill>
                  <a:srgbClr val="660066"/>
                </a:solidFill>
              </a:rPr>
              <a:t>   for the bean plant.</a:t>
            </a:r>
          </a:p>
          <a:p>
            <a:pPr marL="0" lvl="1" indent="0">
              <a:buNone/>
            </a:pPr>
            <a:r>
              <a:rPr lang="en-US" b="1" dirty="0">
                <a:solidFill>
                  <a:srgbClr val="660066"/>
                </a:solidFill>
              </a:rPr>
              <a:t>4</a:t>
            </a:r>
            <a:r>
              <a:rPr lang="en-US" b="1" dirty="0" smtClean="0">
                <a:solidFill>
                  <a:srgbClr val="660066"/>
                </a:solidFill>
              </a:rPr>
              <a:t>. Use your EQUATION to find the height of the bean plant in</a:t>
            </a:r>
          </a:p>
          <a:p>
            <a:pPr marL="0" lvl="1" indent="0">
              <a:buNone/>
            </a:pPr>
            <a:r>
              <a:rPr lang="en-US" b="1" dirty="0">
                <a:solidFill>
                  <a:srgbClr val="660066"/>
                </a:solidFill>
              </a:rPr>
              <a:t> </a:t>
            </a:r>
            <a:r>
              <a:rPr lang="en-US" b="1" dirty="0" smtClean="0">
                <a:solidFill>
                  <a:srgbClr val="660066"/>
                </a:solidFill>
              </a:rPr>
              <a:t>   15 days.</a:t>
            </a:r>
          </a:p>
          <a:p>
            <a:pPr marL="342900" lvl="1" indent="-342900">
              <a:buNone/>
            </a:pPr>
            <a:r>
              <a:rPr lang="en-US" b="1" dirty="0">
                <a:solidFill>
                  <a:srgbClr val="660066"/>
                </a:solidFill>
              </a:rPr>
              <a:t>5</a:t>
            </a:r>
            <a:r>
              <a:rPr lang="en-US" b="1" dirty="0" smtClean="0">
                <a:solidFill>
                  <a:srgbClr val="660066"/>
                </a:solidFill>
              </a:rPr>
              <a:t>. Use your EQUATION to find when the bean plant is 10 FEET    tall!</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31468299"/>
              </p:ext>
            </p:extLst>
          </p:nvPr>
        </p:nvGraphicFramePr>
        <p:xfrm>
          <a:off x="304800" y="2590800"/>
          <a:ext cx="8229600" cy="1144325"/>
        </p:xfrm>
        <a:graphic>
          <a:graphicData uri="http://schemas.openxmlformats.org/drawingml/2006/table">
            <a:tbl>
              <a:tblPr firstRow="1" bandRow="1">
                <a:tableStyleId>{5940675A-B579-460E-94D1-54222C63F5DA}</a:tableStyleId>
              </a:tblPr>
              <a:tblGrid>
                <a:gridCol w="1210235"/>
                <a:gridCol w="726141"/>
                <a:gridCol w="645459"/>
                <a:gridCol w="710005"/>
                <a:gridCol w="822960"/>
                <a:gridCol w="822960"/>
                <a:gridCol w="822960"/>
                <a:gridCol w="822960"/>
                <a:gridCol w="822960"/>
                <a:gridCol w="822960"/>
              </a:tblGrid>
              <a:tr h="440635">
                <a:tc>
                  <a:txBody>
                    <a:bodyPr/>
                    <a:lstStyle/>
                    <a:p>
                      <a:pPr algn="ctr"/>
                      <a:r>
                        <a:rPr lang="en-US" sz="1400" b="1" dirty="0" smtClean="0"/>
                        <a:t>#days</a:t>
                      </a:r>
                    </a:p>
                    <a:p>
                      <a:pPr algn="ctr"/>
                      <a:r>
                        <a:rPr lang="en-US" sz="1400" b="1" dirty="0" smtClean="0"/>
                        <a:t>(x)</a:t>
                      </a:r>
                      <a:endParaRPr lang="en-US" sz="1400" b="1" dirty="0"/>
                    </a:p>
                  </a:txBody>
                  <a:tcPr/>
                </a:tc>
                <a:tc>
                  <a:txBody>
                    <a:bodyPr/>
                    <a:lstStyle/>
                    <a:p>
                      <a:pPr algn="ctr"/>
                      <a:r>
                        <a:rPr lang="en-US" sz="2000" b="1" dirty="0" smtClean="0"/>
                        <a:t>0</a:t>
                      </a:r>
                      <a:endParaRPr lang="en-US" sz="2000" b="1" dirty="0"/>
                    </a:p>
                  </a:txBody>
                  <a:tcPr/>
                </a:tc>
                <a:tc>
                  <a:txBody>
                    <a:bodyPr/>
                    <a:lstStyle/>
                    <a:p>
                      <a:pPr algn="ctr"/>
                      <a:r>
                        <a:rPr lang="en-US" sz="2000" b="1" dirty="0" smtClean="0"/>
                        <a:t>1</a:t>
                      </a:r>
                      <a:endParaRPr lang="en-US" sz="2000" b="1" dirty="0"/>
                    </a:p>
                  </a:txBody>
                  <a:tcPr/>
                </a:tc>
                <a:tc>
                  <a:txBody>
                    <a:bodyPr/>
                    <a:lstStyle/>
                    <a:p>
                      <a:pPr algn="ctr"/>
                      <a:r>
                        <a:rPr lang="en-US" sz="2000" b="1" dirty="0" smtClean="0"/>
                        <a:t>2</a:t>
                      </a:r>
                      <a:endParaRPr lang="en-US" sz="2000" b="1" dirty="0"/>
                    </a:p>
                  </a:txBody>
                  <a:tcPr/>
                </a:tc>
                <a:tc>
                  <a:txBody>
                    <a:bodyPr/>
                    <a:lstStyle/>
                    <a:p>
                      <a:pPr algn="ctr"/>
                      <a:r>
                        <a:rPr lang="en-US" sz="2000" b="1" dirty="0" smtClean="0"/>
                        <a:t>3</a:t>
                      </a:r>
                      <a:endParaRPr lang="en-US" sz="2000" b="1" dirty="0"/>
                    </a:p>
                  </a:txBody>
                  <a:tcPr/>
                </a:tc>
                <a:tc>
                  <a:txBody>
                    <a:bodyPr/>
                    <a:lstStyle/>
                    <a:p>
                      <a:pPr algn="ctr"/>
                      <a:r>
                        <a:rPr lang="en-US" sz="2000" b="1" dirty="0" smtClean="0"/>
                        <a:t>4</a:t>
                      </a:r>
                      <a:endParaRPr lang="en-US" sz="2000" b="1" dirty="0"/>
                    </a:p>
                  </a:txBody>
                  <a:tcPr/>
                </a:tc>
                <a:tc>
                  <a:txBody>
                    <a:bodyPr/>
                    <a:lstStyle/>
                    <a:p>
                      <a:pPr algn="ctr"/>
                      <a:r>
                        <a:rPr lang="en-US" sz="2000" b="1" dirty="0" smtClean="0"/>
                        <a:t>5</a:t>
                      </a:r>
                      <a:endParaRPr lang="en-US" sz="2000" b="1" dirty="0"/>
                    </a:p>
                  </a:txBody>
                  <a:tcPr/>
                </a:tc>
                <a:tc>
                  <a:txBody>
                    <a:bodyPr/>
                    <a:lstStyle/>
                    <a:p>
                      <a:pPr algn="ctr"/>
                      <a:r>
                        <a:rPr lang="en-US" sz="2000" b="1" dirty="0" smtClean="0"/>
                        <a:t>6</a:t>
                      </a:r>
                      <a:endParaRPr lang="en-US" sz="2000" b="1" dirty="0"/>
                    </a:p>
                  </a:txBody>
                  <a:tcPr/>
                </a:tc>
                <a:tc>
                  <a:txBody>
                    <a:bodyPr/>
                    <a:lstStyle/>
                    <a:p>
                      <a:r>
                        <a:rPr lang="en-US" sz="2000" b="1" dirty="0" smtClean="0"/>
                        <a:t>7</a:t>
                      </a:r>
                      <a:endParaRPr lang="en-US" sz="2000" b="1" dirty="0"/>
                    </a:p>
                  </a:txBody>
                  <a:tcPr/>
                </a:tc>
                <a:tc>
                  <a:txBody>
                    <a:bodyPr/>
                    <a:lstStyle/>
                    <a:p>
                      <a:r>
                        <a:rPr lang="en-US" sz="2000" b="1" dirty="0" smtClean="0"/>
                        <a:t>8</a:t>
                      </a:r>
                      <a:endParaRPr lang="en-US" sz="2000" b="1" dirty="0"/>
                    </a:p>
                  </a:txBody>
                  <a:tcPr/>
                </a:tc>
              </a:tr>
              <a:tr h="626165">
                <a:tc>
                  <a:txBody>
                    <a:bodyPr/>
                    <a:lstStyle/>
                    <a:p>
                      <a:pPr algn="ctr"/>
                      <a:r>
                        <a:rPr lang="en-US" sz="1400" b="1" dirty="0" smtClean="0"/>
                        <a:t>Plant Height in. (y)</a:t>
                      </a:r>
                      <a:endParaRPr lang="en-US" sz="1400" b="1" dirty="0"/>
                    </a:p>
                  </a:txBody>
                  <a:tcPr/>
                </a:tc>
                <a:tc>
                  <a:txBody>
                    <a:bodyPr/>
                    <a:lstStyle/>
                    <a:p>
                      <a:pPr algn="ctr"/>
                      <a:r>
                        <a:rPr lang="en-US" sz="2000" b="1" dirty="0" smtClean="0"/>
                        <a:t>4</a:t>
                      </a:r>
                      <a:endParaRPr lang="en-US" sz="2000" b="1" dirty="0"/>
                    </a:p>
                  </a:txBody>
                  <a:tcPr/>
                </a:tc>
                <a:tc>
                  <a:txBody>
                    <a:bodyPr/>
                    <a:lstStyle/>
                    <a:p>
                      <a:pPr algn="ctr"/>
                      <a:r>
                        <a:rPr lang="en-US" sz="2000" b="1" dirty="0" smtClean="0"/>
                        <a:t>12.5</a:t>
                      </a:r>
                      <a:endParaRPr lang="en-US" sz="2000" b="1" dirty="0"/>
                    </a:p>
                  </a:txBody>
                  <a:tcPr/>
                </a:tc>
                <a:tc>
                  <a:txBody>
                    <a:bodyPr/>
                    <a:lstStyle/>
                    <a:p>
                      <a:pPr algn="ctr"/>
                      <a:r>
                        <a:rPr lang="en-US" sz="2000" b="1" dirty="0" smtClean="0"/>
                        <a:t>21</a:t>
                      </a:r>
                      <a:endParaRPr lang="en-US" sz="2000" b="1" dirty="0"/>
                    </a:p>
                  </a:txBody>
                  <a:tcPr/>
                </a:tc>
                <a:tc>
                  <a:txBody>
                    <a:bodyPr/>
                    <a:lstStyle/>
                    <a:p>
                      <a:pPr algn="ctr"/>
                      <a:r>
                        <a:rPr lang="en-US" sz="2000" b="1" dirty="0" smtClean="0"/>
                        <a:t>29.5</a:t>
                      </a:r>
                      <a:endParaRPr lang="en-US" sz="2000" b="1" dirty="0"/>
                    </a:p>
                  </a:txBody>
                  <a:tcPr/>
                </a:tc>
                <a:tc>
                  <a:txBody>
                    <a:bodyPr/>
                    <a:lstStyle/>
                    <a:p>
                      <a:pPr algn="ctr"/>
                      <a:r>
                        <a:rPr lang="en-US" sz="2000" b="1" dirty="0" smtClean="0"/>
                        <a:t>38</a:t>
                      </a:r>
                      <a:endParaRPr lang="en-US" sz="2000" b="1" dirty="0"/>
                    </a:p>
                  </a:txBody>
                  <a:tcPr/>
                </a:tc>
                <a:tc>
                  <a:txBody>
                    <a:bodyPr/>
                    <a:lstStyle/>
                    <a:p>
                      <a:pPr algn="ctr"/>
                      <a:r>
                        <a:rPr lang="en-US" sz="2000" b="1" dirty="0" smtClean="0"/>
                        <a:t>46.5</a:t>
                      </a:r>
                      <a:endParaRPr lang="en-US" sz="2000" b="1" dirty="0"/>
                    </a:p>
                  </a:txBody>
                  <a:tcPr/>
                </a:tc>
                <a:tc>
                  <a:txBody>
                    <a:bodyPr/>
                    <a:lstStyle/>
                    <a:p>
                      <a:pPr algn="ctr"/>
                      <a:r>
                        <a:rPr lang="en-US" sz="2000" b="1" dirty="0" smtClean="0"/>
                        <a:t>55</a:t>
                      </a:r>
                      <a:endParaRPr lang="en-US" sz="2000" b="1" dirty="0"/>
                    </a:p>
                  </a:txBody>
                  <a:tcPr/>
                </a:tc>
                <a:tc>
                  <a:txBody>
                    <a:bodyPr/>
                    <a:lstStyle/>
                    <a:p>
                      <a:r>
                        <a:rPr lang="en-US" sz="2000" b="1" dirty="0" smtClean="0"/>
                        <a:t>63.5</a:t>
                      </a:r>
                      <a:endParaRPr lang="en-US" sz="2000" b="1" dirty="0"/>
                    </a:p>
                  </a:txBody>
                  <a:tcPr/>
                </a:tc>
                <a:tc>
                  <a:txBody>
                    <a:bodyPr/>
                    <a:lstStyle/>
                    <a:p>
                      <a:r>
                        <a:rPr lang="en-US" sz="2000" b="1" dirty="0" smtClean="0"/>
                        <a:t>72</a:t>
                      </a:r>
                      <a:endParaRPr lang="en-US" sz="2000" b="1" dirty="0"/>
                    </a:p>
                  </a:txBody>
                  <a:tcPr/>
                </a:tc>
              </a:tr>
            </a:tbl>
          </a:graphicData>
        </a:graphic>
      </p:graphicFrame>
      <p:pic>
        <p:nvPicPr>
          <p:cNvPr id="11266" name="Picture 2" descr="C:\Users\dstarbu\AppData\Local\Microsoft\Windows\Temporary Internet Files\Content.IE5\PGPRM0DQ\MP90040655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2399" y="762000"/>
            <a:ext cx="1118145"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1004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 Starter: </a:t>
            </a:r>
            <a:br>
              <a:rPr lang="en-US" dirty="0" smtClean="0"/>
            </a:br>
            <a:r>
              <a:rPr lang="en-US" dirty="0" smtClean="0"/>
              <a:t>Solve.…showing all steps!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077599231"/>
              </p:ext>
            </p:extLst>
          </p:nvPr>
        </p:nvGraphicFramePr>
        <p:xfrm>
          <a:off x="990600" y="1828800"/>
          <a:ext cx="5469193" cy="1905000"/>
        </p:xfrm>
        <a:graphic>
          <a:graphicData uri="http://schemas.openxmlformats.org/presentationml/2006/ole">
            <mc:AlternateContent xmlns:mc="http://schemas.openxmlformats.org/markup-compatibility/2006">
              <mc:Choice xmlns:v="urn:schemas-microsoft-com:vml" Requires="v">
                <p:oleObj spid="_x0000_s18997" name="Equation" r:id="rId3" imgW="1130040" imgH="393480" progId="Equation.DSMT4">
                  <p:embed/>
                </p:oleObj>
              </mc:Choice>
              <mc:Fallback>
                <p:oleObj name="Equation" r:id="rId3" imgW="1130040" imgH="393480" progId="Equation.DSMT4">
                  <p:embed/>
                  <p:pic>
                    <p:nvPicPr>
                      <p:cNvPr id="0" name=""/>
                      <p:cNvPicPr/>
                      <p:nvPr/>
                    </p:nvPicPr>
                    <p:blipFill>
                      <a:blip r:embed="rId4"/>
                      <a:stretch>
                        <a:fillRect/>
                      </a:stretch>
                    </p:blipFill>
                    <p:spPr>
                      <a:xfrm>
                        <a:off x="990600" y="1828800"/>
                        <a:ext cx="5469193" cy="19050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76321405"/>
              </p:ext>
            </p:extLst>
          </p:nvPr>
        </p:nvGraphicFramePr>
        <p:xfrm>
          <a:off x="1066799" y="4572000"/>
          <a:ext cx="5545393" cy="1828800"/>
        </p:xfrm>
        <a:graphic>
          <a:graphicData uri="http://schemas.openxmlformats.org/presentationml/2006/ole">
            <mc:AlternateContent xmlns:mc="http://schemas.openxmlformats.org/markup-compatibility/2006">
              <mc:Choice xmlns:v="urn:schemas-microsoft-com:vml" Requires="v">
                <p:oleObj spid="_x0000_s18998" name="Equation" r:id="rId5" imgW="1193760" imgH="393480" progId="Equation.DSMT4">
                  <p:embed/>
                </p:oleObj>
              </mc:Choice>
              <mc:Fallback>
                <p:oleObj name="Equation" r:id="rId5" imgW="1193760" imgH="393480" progId="Equation.DSMT4">
                  <p:embed/>
                  <p:pic>
                    <p:nvPicPr>
                      <p:cNvPr id="0" name=""/>
                      <p:cNvPicPr/>
                      <p:nvPr/>
                    </p:nvPicPr>
                    <p:blipFill>
                      <a:blip r:embed="rId6"/>
                      <a:stretch>
                        <a:fillRect/>
                      </a:stretch>
                    </p:blipFill>
                    <p:spPr>
                      <a:xfrm>
                        <a:off x="1066799" y="4572000"/>
                        <a:ext cx="5545393" cy="1828800"/>
                      </a:xfrm>
                      <a:prstGeom prst="rect">
                        <a:avLst/>
                      </a:prstGeom>
                    </p:spPr>
                  </p:pic>
                </p:oleObj>
              </mc:Fallback>
            </mc:AlternateContent>
          </a:graphicData>
        </a:graphic>
      </p:graphicFrame>
      <p:pic>
        <p:nvPicPr>
          <p:cNvPr id="7" name="Picture 8" descr="C:\Users\dstarbu\AppData\Local\Microsoft\Windows\Temporary Internet Files\Content.IE5\2PUEW0UN\MM900040899[1].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638799" y="2667000"/>
            <a:ext cx="3542907"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0970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Linear Equations</a:t>
            </a:r>
            <a:endParaRPr lang="en-US" dirty="0"/>
          </a:p>
        </p:txBody>
      </p:sp>
      <p:sp>
        <p:nvSpPr>
          <p:cNvPr id="3" name="Content Placeholder 2"/>
          <p:cNvSpPr>
            <a:spLocks noGrp="1"/>
          </p:cNvSpPr>
          <p:nvPr>
            <p:ph idx="1"/>
          </p:nvPr>
        </p:nvSpPr>
        <p:spPr>
          <a:xfrm>
            <a:off x="457200" y="1143000"/>
            <a:ext cx="8382000" cy="4983163"/>
          </a:xfrm>
        </p:spPr>
        <p:txBody>
          <a:bodyPr/>
          <a:lstStyle/>
          <a:p>
            <a:pPr marL="342900" lvl="1" indent="-342900">
              <a:buFont typeface="Arial" pitchFamily="34" charset="0"/>
              <a:buChar char="•"/>
            </a:pPr>
            <a:r>
              <a:rPr lang="en-US" sz="3600" b="1" dirty="0">
                <a:solidFill>
                  <a:srgbClr val="C00000"/>
                </a:solidFill>
              </a:rPr>
              <a:t>HW DUE: Pg. 184/ #10, 12-15</a:t>
            </a:r>
          </a:p>
          <a:p>
            <a:pPr marL="342900" lvl="1" indent="-342900">
              <a:buFont typeface="Arial" pitchFamily="34" charset="0"/>
              <a:buChar char="•"/>
            </a:pPr>
            <a:r>
              <a:rPr lang="en-US" sz="3600" b="1" dirty="0" smtClean="0">
                <a:solidFill>
                  <a:srgbClr val="002060"/>
                </a:solidFill>
              </a:rPr>
              <a:t>All </a:t>
            </a:r>
            <a:r>
              <a:rPr lang="en-US" sz="3600" b="1" dirty="0">
                <a:solidFill>
                  <a:srgbClr val="002060"/>
                </a:solidFill>
              </a:rPr>
              <a:t>make-up work, test make-ups and test corrections due this WEDNESDAY Nov. 20, 3:00</a:t>
            </a:r>
            <a:endParaRPr lang="en-US" sz="3200" b="1" dirty="0">
              <a:solidFill>
                <a:srgbClr val="003300"/>
              </a:solidFill>
            </a:endParaRPr>
          </a:p>
          <a:p>
            <a:r>
              <a:rPr lang="en-US" dirty="0" smtClean="0">
                <a:solidFill>
                  <a:srgbClr val="FFC000"/>
                </a:solidFill>
                <a:effectLst>
                  <a:outerShdw blurRad="38100" dist="38100" dir="2700000" algn="tl">
                    <a:srgbClr val="000000">
                      <a:alpha val="43137"/>
                    </a:srgbClr>
                  </a:outerShdw>
                </a:effectLst>
              </a:rPr>
              <a:t>Notes</a:t>
            </a:r>
            <a:r>
              <a:rPr lang="en-US" dirty="0" smtClean="0"/>
              <a:t> – Slope, y-Intercept, Cartesian Plane, Slope/Intercept and Point/Slope Equations, Evaluating and Solving</a:t>
            </a:r>
          </a:p>
          <a:p>
            <a:r>
              <a:rPr lang="en-US" b="1" dirty="0" smtClean="0">
                <a:solidFill>
                  <a:srgbClr val="C00000"/>
                </a:solidFill>
              </a:rPr>
              <a:t>HW: Transcontinental RR </a:t>
            </a:r>
            <a:r>
              <a:rPr lang="en-US" b="1" dirty="0" err="1" smtClean="0">
                <a:solidFill>
                  <a:srgbClr val="C00000"/>
                </a:solidFill>
              </a:rPr>
              <a:t>WSheet</a:t>
            </a:r>
            <a:endParaRPr lang="en-US" b="1" dirty="0" smtClean="0">
              <a:solidFill>
                <a:srgbClr val="C00000"/>
              </a:solidFill>
            </a:endParaRPr>
          </a:p>
          <a:p>
            <a:endParaRPr lang="en-US" dirty="0" smtClean="0"/>
          </a:p>
          <a:p>
            <a:endParaRPr lang="en-US" dirty="0"/>
          </a:p>
        </p:txBody>
      </p:sp>
      <p:pic>
        <p:nvPicPr>
          <p:cNvPr id="19458" name="Picture 2" descr="C:\Users\dstarbu\AppData\Local\Microsoft\Windows\Temporary Internet Files\Content.IE5\WTZ3S8M0\MC90023776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5562600"/>
            <a:ext cx="3298479" cy="132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7412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Calculating GPA</a:t>
            </a:r>
            <a:br>
              <a:rPr lang="en-US" dirty="0" smtClean="0"/>
            </a:br>
            <a:endParaRPr lang="en-US" dirty="0"/>
          </a:p>
        </p:txBody>
      </p:sp>
      <p:sp>
        <p:nvSpPr>
          <p:cNvPr id="3" name="Content Placeholder 2"/>
          <p:cNvSpPr>
            <a:spLocks noGrp="1"/>
          </p:cNvSpPr>
          <p:nvPr>
            <p:ph idx="1"/>
          </p:nvPr>
        </p:nvSpPr>
        <p:spPr>
          <a:xfrm>
            <a:off x="152400" y="1066800"/>
            <a:ext cx="8382000" cy="5638800"/>
          </a:xfrm>
        </p:spPr>
        <p:txBody>
          <a:bodyPr>
            <a:normAutofit/>
          </a:bodyPr>
          <a:lstStyle/>
          <a:p>
            <a:r>
              <a:rPr lang="en-US" sz="3200" dirty="0" smtClean="0"/>
              <a:t>CUMULATIVE Grade Point Average (GPA)</a:t>
            </a:r>
          </a:p>
          <a:p>
            <a:pPr lvl="1"/>
            <a:r>
              <a:rPr lang="en-US" sz="2200" dirty="0" smtClean="0"/>
              <a:t>Mean (AVERAGE) of ALL classes taken to date</a:t>
            </a:r>
          </a:p>
          <a:p>
            <a:pPr marL="285750" lvl="1">
              <a:buFont typeface="Arial" pitchFamily="34" charset="0"/>
              <a:buChar char="•"/>
            </a:pPr>
            <a:r>
              <a:rPr lang="en-US" sz="3200" dirty="0" smtClean="0"/>
              <a:t>Semester GPA</a:t>
            </a:r>
          </a:p>
          <a:p>
            <a:pPr marL="560070" lvl="2">
              <a:buFont typeface="Arial" pitchFamily="34" charset="0"/>
              <a:buChar char="•"/>
            </a:pPr>
            <a:r>
              <a:rPr lang="en-US" sz="2200" dirty="0" smtClean="0"/>
              <a:t>Mean (Average) of SEMESTER classes taken</a:t>
            </a:r>
          </a:p>
          <a:p>
            <a:pPr marL="457200" lvl="2" indent="-457200">
              <a:tabLst>
                <a:tab pos="1652588" algn="l"/>
              </a:tabLst>
            </a:pPr>
            <a:r>
              <a:rPr lang="en-US" sz="3200" dirty="0" smtClean="0"/>
              <a:t>Weighted Grades</a:t>
            </a:r>
          </a:p>
          <a:p>
            <a:pPr marL="566738" lvl="3" indent="-171450">
              <a:buFont typeface="Arial" pitchFamily="34" charset="0"/>
              <a:buChar char="•"/>
              <a:tabLst>
                <a:tab pos="1652588" algn="l"/>
              </a:tabLst>
            </a:pPr>
            <a:r>
              <a:rPr lang="en-US" sz="2200" dirty="0" smtClean="0"/>
              <a:t>Honors (X) and AP (Advanced Placement) </a:t>
            </a:r>
          </a:p>
          <a:p>
            <a:pPr marL="457200" lvl="3" indent="0">
              <a:buNone/>
              <a:tabLst>
                <a:tab pos="1652588" algn="l"/>
              </a:tabLst>
            </a:pPr>
            <a:r>
              <a:rPr lang="en-US" sz="2200" dirty="0" smtClean="0"/>
              <a:t>   classes are worth more points toward GPA</a:t>
            </a:r>
            <a:endParaRPr lang="en-US" sz="2200" dirty="0"/>
          </a:p>
          <a:p>
            <a:pPr marL="0" lvl="3" indent="457200">
              <a:tabLst>
                <a:tab pos="1652588" algn="l"/>
              </a:tabLst>
            </a:pPr>
            <a:r>
              <a:rPr lang="en-US" sz="3500" dirty="0" smtClean="0">
                <a:solidFill>
                  <a:srgbClr val="FF0000"/>
                </a:solidFill>
              </a:rPr>
              <a:t>Failing a class has a drastic and</a:t>
            </a:r>
          </a:p>
          <a:p>
            <a:pPr marL="0" lvl="3" indent="0">
              <a:buNone/>
              <a:tabLst>
                <a:tab pos="1652588" algn="l"/>
              </a:tabLst>
            </a:pPr>
            <a:r>
              <a:rPr lang="en-US" sz="3500" dirty="0">
                <a:solidFill>
                  <a:srgbClr val="FF0000"/>
                </a:solidFill>
              </a:rPr>
              <a:t> </a:t>
            </a:r>
            <a:r>
              <a:rPr lang="en-US" sz="3500" dirty="0" smtClean="0">
                <a:solidFill>
                  <a:srgbClr val="FF0000"/>
                </a:solidFill>
              </a:rPr>
              <a:t>   direct impact on credits toward</a:t>
            </a:r>
          </a:p>
          <a:p>
            <a:pPr marL="403225" lvl="3" indent="0">
              <a:buNone/>
              <a:tabLst>
                <a:tab pos="1652588" algn="l"/>
              </a:tabLst>
            </a:pPr>
            <a:r>
              <a:rPr lang="en-US" sz="3500" dirty="0" smtClean="0">
                <a:solidFill>
                  <a:srgbClr val="FF0000"/>
                </a:solidFill>
              </a:rPr>
              <a:t>graduation and GPA</a:t>
            </a:r>
            <a:endParaRPr lang="en-US" dirty="0" smtClean="0"/>
          </a:p>
        </p:txBody>
      </p:sp>
      <p:pic>
        <p:nvPicPr>
          <p:cNvPr id="13314" name="Picture 2" descr="C:\Users\dstarbu\AppData\Local\Microsoft\Windows\Temporary Internet Files\Content.IE5\AECW5UFU\MC91021762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2159000"/>
            <a:ext cx="2611200" cy="240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9490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19200"/>
            <a:ext cx="8839200" cy="5486400"/>
          </a:xfrm>
        </p:spPr>
        <p:txBody>
          <a:bodyPr>
            <a:normAutofit fontScale="92500" lnSpcReduction="20000"/>
          </a:bodyPr>
          <a:lstStyle/>
          <a:p>
            <a:r>
              <a:rPr lang="en-US" dirty="0" smtClean="0"/>
              <a:t>Write a LINEAR EQUATION for each table:</a:t>
            </a:r>
          </a:p>
          <a:p>
            <a:pPr marL="0" indent="0">
              <a:buNone/>
            </a:pPr>
            <a:r>
              <a:rPr lang="en-US" dirty="0" smtClean="0"/>
              <a:t>1.			2.			3.</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a:p>
            <a:pPr marL="0" indent="0">
              <a:buNone/>
            </a:pPr>
            <a:endParaRPr lang="en-US" b="1" dirty="0" smtClean="0">
              <a:solidFill>
                <a:srgbClr val="C00000"/>
              </a:solidFill>
            </a:endParaRPr>
          </a:p>
          <a:p>
            <a:pPr marL="0" indent="0">
              <a:buNone/>
            </a:pPr>
            <a:r>
              <a:rPr lang="en-US" dirty="0" smtClean="0"/>
              <a:t>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40939144"/>
              </p:ext>
            </p:extLst>
          </p:nvPr>
        </p:nvGraphicFramePr>
        <p:xfrm>
          <a:off x="838200" y="2057400"/>
          <a:ext cx="1524000" cy="3139440"/>
        </p:xfrm>
        <a:graphic>
          <a:graphicData uri="http://schemas.openxmlformats.org/drawingml/2006/table">
            <a:tbl>
              <a:tblPr firstRow="1" bandRow="1">
                <a:tableStyleId>{5940675A-B579-460E-94D1-54222C63F5DA}</a:tableStyleId>
              </a:tblPr>
              <a:tblGrid>
                <a:gridCol w="762000"/>
                <a:gridCol w="762000"/>
              </a:tblGrid>
              <a:tr h="523240">
                <a:tc>
                  <a:txBody>
                    <a:bodyPr/>
                    <a:lstStyle/>
                    <a:p>
                      <a:pPr algn="ctr"/>
                      <a:r>
                        <a:rPr lang="en-US" b="1" dirty="0" smtClean="0"/>
                        <a:t>x</a:t>
                      </a:r>
                      <a:endParaRPr lang="en-US" b="1" dirty="0"/>
                    </a:p>
                  </a:txBody>
                  <a:tcPr/>
                </a:tc>
                <a:tc>
                  <a:txBody>
                    <a:bodyPr/>
                    <a:lstStyle/>
                    <a:p>
                      <a:pPr algn="ctr"/>
                      <a:r>
                        <a:rPr lang="en-US" b="1" dirty="0" smtClean="0"/>
                        <a:t>y</a:t>
                      </a:r>
                      <a:endParaRPr lang="en-US" b="1" dirty="0"/>
                    </a:p>
                  </a:txBody>
                  <a:tcPr/>
                </a:tc>
              </a:tr>
              <a:tr h="523240">
                <a:tc>
                  <a:txBody>
                    <a:bodyPr/>
                    <a:lstStyle/>
                    <a:p>
                      <a:pPr algn="ctr"/>
                      <a:r>
                        <a:rPr lang="en-US" b="1" dirty="0" smtClean="0"/>
                        <a:t>-2</a:t>
                      </a:r>
                      <a:endParaRPr lang="en-US" b="1" dirty="0"/>
                    </a:p>
                  </a:txBody>
                  <a:tcPr/>
                </a:tc>
                <a:tc>
                  <a:txBody>
                    <a:bodyPr/>
                    <a:lstStyle/>
                    <a:p>
                      <a:pPr algn="ctr"/>
                      <a:r>
                        <a:rPr lang="en-US" b="1" dirty="0" smtClean="0"/>
                        <a:t>15</a:t>
                      </a:r>
                      <a:endParaRPr lang="en-US" b="1" dirty="0"/>
                    </a:p>
                  </a:txBody>
                  <a:tcPr/>
                </a:tc>
              </a:tr>
              <a:tr h="523240">
                <a:tc>
                  <a:txBody>
                    <a:bodyPr/>
                    <a:lstStyle/>
                    <a:p>
                      <a:pPr algn="ctr"/>
                      <a:r>
                        <a:rPr lang="en-US" b="1" dirty="0" smtClean="0"/>
                        <a:t>-1</a:t>
                      </a:r>
                      <a:endParaRPr lang="en-US" b="1" dirty="0"/>
                    </a:p>
                  </a:txBody>
                  <a:tcPr/>
                </a:tc>
                <a:tc>
                  <a:txBody>
                    <a:bodyPr/>
                    <a:lstStyle/>
                    <a:p>
                      <a:pPr algn="ctr"/>
                      <a:r>
                        <a:rPr lang="en-US" b="1" dirty="0" smtClean="0"/>
                        <a:t>22</a:t>
                      </a:r>
                      <a:endParaRPr lang="en-US" b="1" dirty="0"/>
                    </a:p>
                  </a:txBody>
                  <a:tcPr/>
                </a:tc>
              </a:tr>
              <a:tr h="523240">
                <a:tc>
                  <a:txBody>
                    <a:bodyPr/>
                    <a:lstStyle/>
                    <a:p>
                      <a:pPr algn="ctr"/>
                      <a:r>
                        <a:rPr lang="en-US" b="1" dirty="0" smtClean="0"/>
                        <a:t>0</a:t>
                      </a:r>
                      <a:endParaRPr lang="en-US" b="1" dirty="0"/>
                    </a:p>
                  </a:txBody>
                  <a:tcPr/>
                </a:tc>
                <a:tc>
                  <a:txBody>
                    <a:bodyPr/>
                    <a:lstStyle/>
                    <a:p>
                      <a:pPr algn="ctr"/>
                      <a:r>
                        <a:rPr lang="en-US" b="1" dirty="0" smtClean="0"/>
                        <a:t>29</a:t>
                      </a:r>
                      <a:endParaRPr lang="en-US" b="1" dirty="0"/>
                    </a:p>
                  </a:txBody>
                  <a:tcPr/>
                </a:tc>
              </a:tr>
              <a:tr h="523240">
                <a:tc>
                  <a:txBody>
                    <a:bodyPr/>
                    <a:lstStyle/>
                    <a:p>
                      <a:pPr algn="ctr"/>
                      <a:r>
                        <a:rPr lang="en-US" b="1" dirty="0" smtClean="0"/>
                        <a:t>1</a:t>
                      </a:r>
                      <a:endParaRPr lang="en-US" b="1" dirty="0"/>
                    </a:p>
                  </a:txBody>
                  <a:tcPr/>
                </a:tc>
                <a:tc>
                  <a:txBody>
                    <a:bodyPr/>
                    <a:lstStyle/>
                    <a:p>
                      <a:pPr algn="ctr"/>
                      <a:r>
                        <a:rPr lang="en-US" b="1" dirty="0" smtClean="0"/>
                        <a:t>36</a:t>
                      </a:r>
                      <a:endParaRPr lang="en-US" b="1" dirty="0"/>
                    </a:p>
                  </a:txBody>
                  <a:tcPr/>
                </a:tc>
              </a:tr>
              <a:tr h="523240">
                <a:tc>
                  <a:txBody>
                    <a:bodyPr/>
                    <a:lstStyle/>
                    <a:p>
                      <a:pPr algn="ctr"/>
                      <a:r>
                        <a:rPr lang="en-US" b="1" dirty="0" smtClean="0"/>
                        <a:t>2</a:t>
                      </a:r>
                      <a:endParaRPr lang="en-US" b="1" dirty="0"/>
                    </a:p>
                  </a:txBody>
                  <a:tcPr/>
                </a:tc>
                <a:tc>
                  <a:txBody>
                    <a:bodyPr/>
                    <a:lstStyle/>
                    <a:p>
                      <a:pPr algn="ctr"/>
                      <a:r>
                        <a:rPr lang="en-US" b="1" dirty="0" smtClean="0"/>
                        <a:t>43</a:t>
                      </a:r>
                      <a:endParaRPr lang="en-US"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719476158"/>
              </p:ext>
            </p:extLst>
          </p:nvPr>
        </p:nvGraphicFramePr>
        <p:xfrm>
          <a:off x="3657600" y="2057400"/>
          <a:ext cx="1524000" cy="3139440"/>
        </p:xfrm>
        <a:graphic>
          <a:graphicData uri="http://schemas.openxmlformats.org/drawingml/2006/table">
            <a:tbl>
              <a:tblPr firstRow="1" bandRow="1">
                <a:tableStyleId>{5940675A-B579-460E-94D1-54222C63F5DA}</a:tableStyleId>
              </a:tblPr>
              <a:tblGrid>
                <a:gridCol w="762000"/>
                <a:gridCol w="762000"/>
              </a:tblGrid>
              <a:tr h="523240">
                <a:tc>
                  <a:txBody>
                    <a:bodyPr/>
                    <a:lstStyle/>
                    <a:p>
                      <a:pPr algn="ctr"/>
                      <a:r>
                        <a:rPr lang="en-US" b="1" dirty="0" smtClean="0"/>
                        <a:t>x</a:t>
                      </a:r>
                      <a:endParaRPr lang="en-US" b="1" dirty="0"/>
                    </a:p>
                  </a:txBody>
                  <a:tcPr/>
                </a:tc>
                <a:tc>
                  <a:txBody>
                    <a:bodyPr/>
                    <a:lstStyle/>
                    <a:p>
                      <a:pPr algn="ctr"/>
                      <a:r>
                        <a:rPr lang="en-US" b="1" dirty="0" smtClean="0"/>
                        <a:t>y</a:t>
                      </a:r>
                      <a:endParaRPr lang="en-US" b="1" dirty="0"/>
                    </a:p>
                  </a:txBody>
                  <a:tcPr/>
                </a:tc>
              </a:tr>
              <a:tr h="523240">
                <a:tc>
                  <a:txBody>
                    <a:bodyPr/>
                    <a:lstStyle/>
                    <a:p>
                      <a:pPr algn="ctr"/>
                      <a:r>
                        <a:rPr lang="en-US" b="1" dirty="0" smtClean="0"/>
                        <a:t>-3</a:t>
                      </a:r>
                      <a:endParaRPr lang="en-US" b="1" dirty="0"/>
                    </a:p>
                  </a:txBody>
                  <a:tcPr/>
                </a:tc>
                <a:tc>
                  <a:txBody>
                    <a:bodyPr/>
                    <a:lstStyle/>
                    <a:p>
                      <a:pPr algn="ctr"/>
                      <a:r>
                        <a:rPr lang="en-US" b="1" dirty="0" smtClean="0"/>
                        <a:t>56</a:t>
                      </a:r>
                      <a:endParaRPr lang="en-US" b="1" dirty="0"/>
                    </a:p>
                  </a:txBody>
                  <a:tcPr/>
                </a:tc>
              </a:tr>
              <a:tr h="523240">
                <a:tc>
                  <a:txBody>
                    <a:bodyPr/>
                    <a:lstStyle/>
                    <a:p>
                      <a:pPr algn="ctr"/>
                      <a:r>
                        <a:rPr lang="en-US" b="1" dirty="0" smtClean="0"/>
                        <a:t>-1</a:t>
                      </a:r>
                      <a:endParaRPr lang="en-US" b="1" dirty="0"/>
                    </a:p>
                  </a:txBody>
                  <a:tcPr/>
                </a:tc>
                <a:tc>
                  <a:txBody>
                    <a:bodyPr/>
                    <a:lstStyle/>
                    <a:p>
                      <a:pPr algn="ctr"/>
                      <a:r>
                        <a:rPr lang="en-US" b="1" dirty="0" smtClean="0"/>
                        <a:t>44</a:t>
                      </a:r>
                      <a:endParaRPr lang="en-US" b="1" dirty="0"/>
                    </a:p>
                  </a:txBody>
                  <a:tcPr/>
                </a:tc>
              </a:tr>
              <a:tr h="523240">
                <a:tc>
                  <a:txBody>
                    <a:bodyPr/>
                    <a:lstStyle/>
                    <a:p>
                      <a:pPr algn="ctr"/>
                      <a:r>
                        <a:rPr lang="en-US" b="1" dirty="0" smtClean="0"/>
                        <a:t>1</a:t>
                      </a:r>
                      <a:endParaRPr lang="en-US" b="1" dirty="0"/>
                    </a:p>
                  </a:txBody>
                  <a:tcPr/>
                </a:tc>
                <a:tc>
                  <a:txBody>
                    <a:bodyPr/>
                    <a:lstStyle/>
                    <a:p>
                      <a:pPr algn="ctr"/>
                      <a:r>
                        <a:rPr lang="en-US" b="1" dirty="0" smtClean="0"/>
                        <a:t>32</a:t>
                      </a:r>
                      <a:endParaRPr lang="en-US" b="1" dirty="0"/>
                    </a:p>
                  </a:txBody>
                  <a:tcPr/>
                </a:tc>
              </a:tr>
              <a:tr h="523240">
                <a:tc>
                  <a:txBody>
                    <a:bodyPr/>
                    <a:lstStyle/>
                    <a:p>
                      <a:pPr algn="ctr"/>
                      <a:r>
                        <a:rPr lang="en-US" b="1" dirty="0" smtClean="0"/>
                        <a:t>3</a:t>
                      </a:r>
                      <a:endParaRPr lang="en-US" b="1" dirty="0"/>
                    </a:p>
                  </a:txBody>
                  <a:tcPr/>
                </a:tc>
                <a:tc>
                  <a:txBody>
                    <a:bodyPr/>
                    <a:lstStyle/>
                    <a:p>
                      <a:pPr algn="ctr"/>
                      <a:r>
                        <a:rPr lang="en-US" b="1" dirty="0" smtClean="0"/>
                        <a:t>20</a:t>
                      </a:r>
                      <a:endParaRPr lang="en-US" b="1" dirty="0"/>
                    </a:p>
                  </a:txBody>
                  <a:tcPr/>
                </a:tc>
              </a:tr>
              <a:tr h="523240">
                <a:tc>
                  <a:txBody>
                    <a:bodyPr/>
                    <a:lstStyle/>
                    <a:p>
                      <a:pPr algn="ctr"/>
                      <a:r>
                        <a:rPr lang="en-US" b="1" dirty="0" smtClean="0"/>
                        <a:t>5</a:t>
                      </a:r>
                      <a:endParaRPr lang="en-US" b="1" dirty="0"/>
                    </a:p>
                  </a:txBody>
                  <a:tcPr/>
                </a:tc>
                <a:tc>
                  <a:txBody>
                    <a:bodyPr/>
                    <a:lstStyle/>
                    <a:p>
                      <a:pPr algn="ctr"/>
                      <a:r>
                        <a:rPr lang="en-US" b="1" dirty="0" smtClean="0"/>
                        <a:t>8</a:t>
                      </a:r>
                      <a:endParaRPr lang="en-US" b="1"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640863458"/>
              </p:ext>
            </p:extLst>
          </p:nvPr>
        </p:nvGraphicFramePr>
        <p:xfrm>
          <a:off x="6477000" y="2057400"/>
          <a:ext cx="1524000" cy="3139440"/>
        </p:xfrm>
        <a:graphic>
          <a:graphicData uri="http://schemas.openxmlformats.org/drawingml/2006/table">
            <a:tbl>
              <a:tblPr firstRow="1" bandRow="1">
                <a:tableStyleId>{5940675A-B579-460E-94D1-54222C63F5DA}</a:tableStyleId>
              </a:tblPr>
              <a:tblGrid>
                <a:gridCol w="762000"/>
                <a:gridCol w="762000"/>
              </a:tblGrid>
              <a:tr h="523240">
                <a:tc>
                  <a:txBody>
                    <a:bodyPr/>
                    <a:lstStyle/>
                    <a:p>
                      <a:pPr algn="ctr"/>
                      <a:r>
                        <a:rPr lang="en-US" b="1" dirty="0" smtClean="0"/>
                        <a:t>x</a:t>
                      </a:r>
                      <a:endParaRPr lang="en-US" b="1" dirty="0"/>
                    </a:p>
                  </a:txBody>
                  <a:tcPr/>
                </a:tc>
                <a:tc>
                  <a:txBody>
                    <a:bodyPr/>
                    <a:lstStyle/>
                    <a:p>
                      <a:pPr algn="ctr"/>
                      <a:r>
                        <a:rPr lang="en-US" b="1" dirty="0" smtClean="0"/>
                        <a:t>y</a:t>
                      </a:r>
                      <a:endParaRPr lang="en-US" b="1" dirty="0"/>
                    </a:p>
                  </a:txBody>
                  <a:tcPr/>
                </a:tc>
              </a:tr>
              <a:tr h="523240">
                <a:tc>
                  <a:txBody>
                    <a:bodyPr/>
                    <a:lstStyle/>
                    <a:p>
                      <a:pPr algn="ctr"/>
                      <a:r>
                        <a:rPr lang="en-US" b="1" dirty="0" smtClean="0"/>
                        <a:t>-5</a:t>
                      </a:r>
                      <a:endParaRPr lang="en-US" b="1" dirty="0"/>
                    </a:p>
                  </a:txBody>
                  <a:tcPr/>
                </a:tc>
                <a:tc>
                  <a:txBody>
                    <a:bodyPr/>
                    <a:lstStyle/>
                    <a:p>
                      <a:pPr algn="ctr"/>
                      <a:r>
                        <a:rPr lang="en-US" b="1" dirty="0" smtClean="0"/>
                        <a:t>-29</a:t>
                      </a:r>
                      <a:endParaRPr lang="en-US" b="1" dirty="0"/>
                    </a:p>
                  </a:txBody>
                  <a:tcPr/>
                </a:tc>
              </a:tr>
              <a:tr h="523240">
                <a:tc>
                  <a:txBody>
                    <a:bodyPr/>
                    <a:lstStyle/>
                    <a:p>
                      <a:pPr algn="ctr"/>
                      <a:r>
                        <a:rPr lang="en-US" b="1" dirty="0" smtClean="0"/>
                        <a:t>1</a:t>
                      </a:r>
                      <a:endParaRPr lang="en-US" b="1" dirty="0"/>
                    </a:p>
                  </a:txBody>
                  <a:tcPr/>
                </a:tc>
                <a:tc>
                  <a:txBody>
                    <a:bodyPr/>
                    <a:lstStyle/>
                    <a:p>
                      <a:pPr algn="ctr"/>
                      <a:r>
                        <a:rPr lang="en-US" b="1" dirty="0" smtClean="0"/>
                        <a:t>1</a:t>
                      </a:r>
                      <a:endParaRPr lang="en-US" b="1" dirty="0"/>
                    </a:p>
                  </a:txBody>
                  <a:tcPr/>
                </a:tc>
              </a:tr>
              <a:tr h="523240">
                <a:tc>
                  <a:txBody>
                    <a:bodyPr/>
                    <a:lstStyle/>
                    <a:p>
                      <a:pPr algn="ctr"/>
                      <a:r>
                        <a:rPr lang="en-US" b="1" dirty="0" smtClean="0"/>
                        <a:t>3</a:t>
                      </a:r>
                      <a:endParaRPr lang="en-US" b="1" dirty="0"/>
                    </a:p>
                  </a:txBody>
                  <a:tcPr/>
                </a:tc>
                <a:tc>
                  <a:txBody>
                    <a:bodyPr/>
                    <a:lstStyle/>
                    <a:p>
                      <a:pPr algn="ctr"/>
                      <a:r>
                        <a:rPr lang="en-US" b="1" dirty="0" smtClean="0"/>
                        <a:t>11</a:t>
                      </a:r>
                      <a:endParaRPr lang="en-US" b="1" dirty="0"/>
                    </a:p>
                  </a:txBody>
                  <a:tcPr/>
                </a:tc>
              </a:tr>
              <a:tr h="523240">
                <a:tc>
                  <a:txBody>
                    <a:bodyPr/>
                    <a:lstStyle/>
                    <a:p>
                      <a:pPr algn="ctr"/>
                      <a:r>
                        <a:rPr lang="en-US" b="1" dirty="0" smtClean="0"/>
                        <a:t>4</a:t>
                      </a:r>
                      <a:endParaRPr lang="en-US" b="1" dirty="0"/>
                    </a:p>
                  </a:txBody>
                  <a:tcPr/>
                </a:tc>
                <a:tc>
                  <a:txBody>
                    <a:bodyPr/>
                    <a:lstStyle/>
                    <a:p>
                      <a:pPr algn="ctr"/>
                      <a:r>
                        <a:rPr lang="en-US" b="1" dirty="0" smtClean="0"/>
                        <a:t>16</a:t>
                      </a:r>
                      <a:endParaRPr lang="en-US" b="1" dirty="0"/>
                    </a:p>
                  </a:txBody>
                  <a:tcPr/>
                </a:tc>
              </a:tr>
              <a:tr h="523240">
                <a:tc>
                  <a:txBody>
                    <a:bodyPr/>
                    <a:lstStyle/>
                    <a:p>
                      <a:pPr algn="ctr"/>
                      <a:r>
                        <a:rPr lang="en-US" b="1" dirty="0" smtClean="0"/>
                        <a:t>8</a:t>
                      </a:r>
                      <a:endParaRPr lang="en-US" b="1" dirty="0"/>
                    </a:p>
                  </a:txBody>
                  <a:tcPr/>
                </a:tc>
                <a:tc>
                  <a:txBody>
                    <a:bodyPr/>
                    <a:lstStyle/>
                    <a:p>
                      <a:pPr algn="ctr"/>
                      <a:r>
                        <a:rPr lang="en-US" b="1" dirty="0" smtClean="0"/>
                        <a:t>36</a:t>
                      </a:r>
                      <a:endParaRPr lang="en-US" b="1" dirty="0"/>
                    </a:p>
                  </a:txBody>
                  <a:tcPr/>
                </a:tc>
              </a:tr>
            </a:tbl>
          </a:graphicData>
        </a:graphic>
      </p:graphicFrame>
    </p:spTree>
    <p:extLst>
      <p:ext uri="{BB962C8B-B14F-4D97-AF65-F5344CB8AC3E}">
        <p14:creationId xmlns:p14="http://schemas.microsoft.com/office/powerpoint/2010/main" val="3126162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a:t>
            </a:r>
            <a:endParaRPr lang="en-US" dirty="0"/>
          </a:p>
        </p:txBody>
      </p:sp>
      <p:sp>
        <p:nvSpPr>
          <p:cNvPr id="3" name="Content Placeholder 2"/>
          <p:cNvSpPr>
            <a:spLocks noGrp="1"/>
          </p:cNvSpPr>
          <p:nvPr>
            <p:ph idx="1"/>
          </p:nvPr>
        </p:nvSpPr>
        <p:spPr/>
        <p:txBody>
          <a:bodyPr/>
          <a:lstStyle/>
          <a:p>
            <a:r>
              <a:rPr lang="en-US" b="1" dirty="0" smtClean="0">
                <a:solidFill>
                  <a:srgbClr val="003300"/>
                </a:solidFill>
              </a:rPr>
              <a:t>Project – ‘Let’s Text’</a:t>
            </a:r>
          </a:p>
          <a:p>
            <a:r>
              <a:rPr lang="en-US" b="1" dirty="0" smtClean="0">
                <a:solidFill>
                  <a:srgbClr val="003300"/>
                </a:solidFill>
              </a:rPr>
              <a:t>Project Format Write-Up</a:t>
            </a:r>
          </a:p>
          <a:p>
            <a:pPr lvl="1"/>
            <a:r>
              <a:rPr lang="en-US" b="1" dirty="0" smtClean="0">
                <a:solidFill>
                  <a:srgbClr val="003300"/>
                </a:solidFill>
              </a:rPr>
              <a:t>Problem Statement</a:t>
            </a:r>
          </a:p>
          <a:p>
            <a:pPr lvl="1"/>
            <a:r>
              <a:rPr lang="en-US" b="1" dirty="0" smtClean="0">
                <a:solidFill>
                  <a:srgbClr val="003300"/>
                </a:solidFill>
              </a:rPr>
              <a:t>Process</a:t>
            </a:r>
          </a:p>
          <a:p>
            <a:pPr lvl="1"/>
            <a:r>
              <a:rPr lang="en-US" b="1" dirty="0" smtClean="0">
                <a:solidFill>
                  <a:srgbClr val="003300"/>
                </a:solidFill>
              </a:rPr>
              <a:t>Solution</a:t>
            </a:r>
          </a:p>
          <a:p>
            <a:pPr lvl="1"/>
            <a:r>
              <a:rPr lang="en-US" b="1" dirty="0" smtClean="0">
                <a:solidFill>
                  <a:srgbClr val="003300"/>
                </a:solidFill>
              </a:rPr>
              <a:t>Evaluation</a:t>
            </a:r>
            <a:endParaRPr lang="en-US" b="1" dirty="0">
              <a:solidFill>
                <a:srgbClr val="003300"/>
              </a:solidFill>
            </a:endParaRPr>
          </a:p>
        </p:txBody>
      </p:sp>
      <p:pic>
        <p:nvPicPr>
          <p:cNvPr id="19458" name="Picture 2" descr="C:\Users\dstarbu\AppData\Local\Microsoft\Windows\Temporary Internet Files\Content.IE5\WTZ3S8M0\MP90044224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200150"/>
            <a:ext cx="27051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27012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676400"/>
            <a:ext cx="8229600" cy="4525963"/>
          </a:xfrm>
        </p:spPr>
        <p:txBody>
          <a:bodyPr/>
          <a:lstStyle/>
          <a:p>
            <a:r>
              <a:rPr lang="en-US" dirty="0" smtClean="0"/>
              <a:t>Write a LINEAR EQUATION for each GRAPH:</a:t>
            </a:r>
          </a:p>
          <a:p>
            <a:pPr marL="0" indent="0">
              <a:buNone/>
            </a:pPr>
            <a:r>
              <a:rPr lang="en-US" dirty="0" smtClean="0"/>
              <a:t>1.					2.	</a:t>
            </a:r>
            <a:endParaRPr lang="en-US" dirty="0"/>
          </a:p>
        </p:txBody>
      </p:sp>
      <p:pic>
        <p:nvPicPr>
          <p:cNvPr id="19464"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2590800"/>
            <a:ext cx="3705594" cy="379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874" y="2590800"/>
            <a:ext cx="4211726"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703923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219200"/>
            <a:ext cx="9144000" cy="5486400"/>
          </a:xfrm>
        </p:spPr>
        <p:txBody>
          <a:bodyPr>
            <a:normAutofit lnSpcReduction="10000"/>
          </a:bodyPr>
          <a:lstStyle/>
          <a:p>
            <a:pPr marL="0" indent="0">
              <a:buNone/>
            </a:pPr>
            <a:r>
              <a:rPr lang="en-US" dirty="0" smtClean="0"/>
              <a:t>Use the equation to complete the table:</a:t>
            </a:r>
          </a:p>
          <a:p>
            <a:pPr marL="457200" lvl="1" indent="0">
              <a:buNone/>
            </a:pPr>
            <a:r>
              <a:rPr lang="en-US" dirty="0" smtClean="0"/>
              <a:t>		</a:t>
            </a:r>
            <a:r>
              <a:rPr lang="en-US" sz="4000" b="1" dirty="0" smtClean="0"/>
              <a:t>	y = 3x – 6</a:t>
            </a:r>
          </a:p>
          <a:p>
            <a:pPr algn="ctr"/>
            <a:endParaRPr lang="en-US" dirty="0"/>
          </a:p>
          <a:p>
            <a:pPr algn="ctr"/>
            <a:endParaRPr lang="en-US" dirty="0" smtClean="0"/>
          </a:p>
          <a:p>
            <a:pPr marL="0" indent="0">
              <a:buNone/>
            </a:pPr>
            <a:endParaRPr lang="en-US" dirty="0"/>
          </a:p>
          <a:p>
            <a:pPr marL="0" indent="0">
              <a:buNone/>
            </a:pPr>
            <a:r>
              <a:rPr lang="en-US" dirty="0" smtClean="0"/>
              <a:t>Solve each equation, showing ALL work:</a:t>
            </a:r>
          </a:p>
          <a:p>
            <a:pPr marL="514350" indent="-514350">
              <a:buAutoNum type="arabicPeriod"/>
            </a:pPr>
            <a:r>
              <a:rPr lang="en-US" dirty="0" smtClean="0"/>
              <a:t>3(x – 8) = 15			2.	2x + 8 – 6x = 34 + 3x</a:t>
            </a:r>
          </a:p>
          <a:p>
            <a:pPr marL="514350" indent="-514350">
              <a:buAutoNum type="arabicPeriod"/>
            </a:pPr>
            <a:endParaRPr lang="en-US" dirty="0"/>
          </a:p>
          <a:p>
            <a:pPr marL="0" indent="0">
              <a:buNone/>
            </a:pPr>
            <a:r>
              <a:rPr lang="en-US" dirty="0" smtClean="0"/>
              <a:t>3.   9x + 15 = 5x – 49		4.	</a:t>
            </a:r>
            <a:r>
              <a:rPr lang="en-US" smtClean="0"/>
              <a:t>7(x – 4) + 3 = 24</a:t>
            </a:r>
            <a:r>
              <a:rPr lang="en-US" dirty="0" smtClean="0"/>
              <a:t>		</a:t>
            </a:r>
            <a:endParaRPr lang="en-US" dirty="0"/>
          </a:p>
          <a:p>
            <a:endParaRPr lang="en-US" dirty="0" smtClean="0"/>
          </a:p>
          <a:p>
            <a:pPr marL="0" indent="0" algn="ctr">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0932852"/>
              </p:ext>
            </p:extLst>
          </p:nvPr>
        </p:nvGraphicFramePr>
        <p:xfrm>
          <a:off x="914400" y="2514600"/>
          <a:ext cx="6096000" cy="1158240"/>
        </p:xfrm>
        <a:graphic>
          <a:graphicData uri="http://schemas.openxmlformats.org/drawingml/2006/table">
            <a:tbl>
              <a:tblPr firstRow="1" bandRow="1">
                <a:tableStyleId>{5940675A-B579-460E-94D1-54222C63F5DA}</a:tableStyleId>
              </a:tblPr>
              <a:tblGrid>
                <a:gridCol w="762000"/>
                <a:gridCol w="762000"/>
                <a:gridCol w="762000"/>
                <a:gridCol w="762000"/>
                <a:gridCol w="762000"/>
                <a:gridCol w="762000"/>
                <a:gridCol w="762000"/>
                <a:gridCol w="762000"/>
              </a:tblGrid>
              <a:tr h="370840">
                <a:tc>
                  <a:txBody>
                    <a:bodyPr/>
                    <a:lstStyle/>
                    <a:p>
                      <a:pPr algn="ctr"/>
                      <a:r>
                        <a:rPr lang="en-US" sz="3200" b="1" dirty="0" smtClean="0"/>
                        <a:t>x</a:t>
                      </a:r>
                      <a:endParaRPr lang="en-US" sz="3200" b="1" dirty="0"/>
                    </a:p>
                  </a:txBody>
                  <a:tcPr/>
                </a:tc>
                <a:tc>
                  <a:txBody>
                    <a:bodyPr/>
                    <a:lstStyle/>
                    <a:p>
                      <a:pPr algn="ctr"/>
                      <a:r>
                        <a:rPr lang="en-US" sz="3200" b="1" dirty="0" smtClean="0"/>
                        <a:t>-3</a:t>
                      </a:r>
                      <a:endParaRPr lang="en-US" sz="3200" b="1" dirty="0"/>
                    </a:p>
                  </a:txBody>
                  <a:tcPr/>
                </a:tc>
                <a:tc>
                  <a:txBody>
                    <a:bodyPr/>
                    <a:lstStyle/>
                    <a:p>
                      <a:pPr algn="ctr"/>
                      <a:r>
                        <a:rPr lang="en-US" sz="3200" b="1" dirty="0" smtClean="0"/>
                        <a:t>-2</a:t>
                      </a:r>
                      <a:endParaRPr lang="en-US" sz="3200" b="1" dirty="0"/>
                    </a:p>
                  </a:txBody>
                  <a:tcPr/>
                </a:tc>
                <a:tc>
                  <a:txBody>
                    <a:bodyPr/>
                    <a:lstStyle/>
                    <a:p>
                      <a:pPr algn="ctr"/>
                      <a:r>
                        <a:rPr lang="en-US" sz="3200" b="1" dirty="0" smtClean="0"/>
                        <a:t>-1</a:t>
                      </a:r>
                      <a:endParaRPr lang="en-US" sz="3200" b="1" dirty="0"/>
                    </a:p>
                  </a:txBody>
                  <a:tcPr/>
                </a:tc>
                <a:tc>
                  <a:txBody>
                    <a:bodyPr/>
                    <a:lstStyle/>
                    <a:p>
                      <a:pPr algn="ctr"/>
                      <a:r>
                        <a:rPr lang="en-US" sz="3200" b="1" dirty="0" smtClean="0"/>
                        <a:t>0</a:t>
                      </a:r>
                      <a:endParaRPr lang="en-US" sz="3200" b="1" dirty="0"/>
                    </a:p>
                  </a:txBody>
                  <a:tcPr/>
                </a:tc>
                <a:tc>
                  <a:txBody>
                    <a:bodyPr/>
                    <a:lstStyle/>
                    <a:p>
                      <a:pPr algn="ctr"/>
                      <a:r>
                        <a:rPr lang="en-US" sz="3200" b="1" dirty="0" smtClean="0"/>
                        <a:t>1</a:t>
                      </a:r>
                      <a:endParaRPr lang="en-US" sz="3200" b="1" dirty="0"/>
                    </a:p>
                  </a:txBody>
                  <a:tcPr/>
                </a:tc>
                <a:tc>
                  <a:txBody>
                    <a:bodyPr/>
                    <a:lstStyle/>
                    <a:p>
                      <a:pPr algn="ctr"/>
                      <a:r>
                        <a:rPr lang="en-US" sz="3200" b="1" dirty="0" smtClean="0"/>
                        <a:t>2</a:t>
                      </a:r>
                      <a:endParaRPr lang="en-US" sz="3200" b="1" dirty="0"/>
                    </a:p>
                  </a:txBody>
                  <a:tcPr/>
                </a:tc>
                <a:tc>
                  <a:txBody>
                    <a:bodyPr/>
                    <a:lstStyle/>
                    <a:p>
                      <a:pPr algn="ctr"/>
                      <a:r>
                        <a:rPr lang="en-US" sz="3200" b="1" dirty="0" smtClean="0"/>
                        <a:t>3</a:t>
                      </a:r>
                      <a:endParaRPr lang="en-US" sz="3200" b="1" dirty="0"/>
                    </a:p>
                  </a:txBody>
                  <a:tcPr/>
                </a:tc>
              </a:tr>
              <a:tr h="370840">
                <a:tc>
                  <a:txBody>
                    <a:bodyPr/>
                    <a:lstStyle/>
                    <a:p>
                      <a:pPr algn="ctr"/>
                      <a:r>
                        <a:rPr lang="en-US" sz="3200" b="1" dirty="0" smtClean="0"/>
                        <a:t>y</a:t>
                      </a:r>
                      <a:endParaRPr lang="en-US" sz="3200" b="1" dirty="0"/>
                    </a:p>
                  </a:txBody>
                  <a:tcPr/>
                </a:tc>
                <a:tc>
                  <a:txBody>
                    <a:bodyPr/>
                    <a:lstStyle/>
                    <a:p>
                      <a:pPr algn="ctr"/>
                      <a:endParaRPr lang="en-US" sz="3200" b="1"/>
                    </a:p>
                  </a:txBody>
                  <a:tcPr/>
                </a:tc>
                <a:tc>
                  <a:txBody>
                    <a:bodyPr/>
                    <a:lstStyle/>
                    <a:p>
                      <a:pPr algn="ctr"/>
                      <a:endParaRPr lang="en-US" sz="3200" b="1"/>
                    </a:p>
                  </a:txBody>
                  <a:tcPr/>
                </a:tc>
                <a:tc>
                  <a:txBody>
                    <a:bodyPr/>
                    <a:lstStyle/>
                    <a:p>
                      <a:pPr algn="ctr"/>
                      <a:endParaRPr lang="en-US" sz="3200" b="1"/>
                    </a:p>
                  </a:txBody>
                  <a:tcPr/>
                </a:tc>
                <a:tc>
                  <a:txBody>
                    <a:bodyPr/>
                    <a:lstStyle/>
                    <a:p>
                      <a:pPr algn="ctr"/>
                      <a:endParaRPr lang="en-US" sz="3200" b="1"/>
                    </a:p>
                  </a:txBody>
                  <a:tcPr/>
                </a:tc>
                <a:tc>
                  <a:txBody>
                    <a:bodyPr/>
                    <a:lstStyle/>
                    <a:p>
                      <a:pPr algn="ctr"/>
                      <a:endParaRPr lang="en-US" sz="3200" b="1" dirty="0"/>
                    </a:p>
                  </a:txBody>
                  <a:tcPr/>
                </a:tc>
                <a:tc>
                  <a:txBody>
                    <a:bodyPr/>
                    <a:lstStyle/>
                    <a:p>
                      <a:pPr algn="ctr"/>
                      <a:endParaRPr lang="en-US" sz="3200" b="1" dirty="0"/>
                    </a:p>
                  </a:txBody>
                  <a:tcPr/>
                </a:tc>
                <a:tc>
                  <a:txBody>
                    <a:bodyPr/>
                    <a:lstStyle/>
                    <a:p>
                      <a:pPr algn="ctr"/>
                      <a:endParaRPr lang="en-US" sz="3200" b="1" dirty="0"/>
                    </a:p>
                  </a:txBody>
                  <a:tcPr/>
                </a:tc>
              </a:tr>
            </a:tbl>
          </a:graphicData>
        </a:graphic>
      </p:graphicFrame>
    </p:spTree>
    <p:extLst>
      <p:ext uri="{BB962C8B-B14F-4D97-AF65-F5344CB8AC3E}">
        <p14:creationId xmlns:p14="http://schemas.microsoft.com/office/powerpoint/2010/main" val="114916375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003300"/>
                </a:solidFill>
              </a:rPr>
              <a:t>Project – ‘Let’s Text’ Due FRIDAY </a:t>
            </a:r>
          </a:p>
          <a:p>
            <a:r>
              <a:rPr lang="en-US" b="1" dirty="0" err="1" smtClean="0">
                <a:solidFill>
                  <a:srgbClr val="003300"/>
                </a:solidFill>
              </a:rPr>
              <a:t>WSheet</a:t>
            </a:r>
            <a:r>
              <a:rPr lang="en-US" b="1" dirty="0" smtClean="0">
                <a:solidFill>
                  <a:srgbClr val="003300"/>
                </a:solidFill>
              </a:rPr>
              <a:t> – ‘Ape’s Grape’</a:t>
            </a:r>
          </a:p>
          <a:p>
            <a:endParaRPr lang="en-US" b="1" dirty="0">
              <a:solidFill>
                <a:srgbClr val="003300"/>
              </a:solidFill>
            </a:endParaRPr>
          </a:p>
        </p:txBody>
      </p:sp>
      <p:pic>
        <p:nvPicPr>
          <p:cNvPr id="20482" name="Picture 2" descr="C:\Users\dstarbu\AppData\Local\Microsoft\Windows\Temporary Internet Files\Content.IE5\2PUEW0UN\MP90044659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2895600"/>
            <a:ext cx="2876550" cy="3725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282359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Algebra I	</a:t>
            </a:r>
            <a:endParaRPr lang="en-US" dirty="0"/>
          </a:p>
        </p:txBody>
      </p:sp>
      <p:sp>
        <p:nvSpPr>
          <p:cNvPr id="3" name="Content Placeholder 2"/>
          <p:cNvSpPr>
            <a:spLocks noGrp="1"/>
          </p:cNvSpPr>
          <p:nvPr>
            <p:ph idx="1"/>
          </p:nvPr>
        </p:nvSpPr>
        <p:spPr/>
        <p:txBody>
          <a:bodyPr/>
          <a:lstStyle/>
          <a:p>
            <a:r>
              <a:rPr lang="en-US" b="1" dirty="0">
                <a:solidFill>
                  <a:srgbClr val="003300"/>
                </a:solidFill>
              </a:rPr>
              <a:t>Project – ‘Let’s </a:t>
            </a:r>
            <a:r>
              <a:rPr lang="en-US" b="1" dirty="0" smtClean="0">
                <a:solidFill>
                  <a:srgbClr val="003300"/>
                </a:solidFill>
              </a:rPr>
              <a:t>Text’ </a:t>
            </a:r>
            <a:r>
              <a:rPr lang="en-US" b="1" dirty="0">
                <a:solidFill>
                  <a:srgbClr val="003300"/>
                </a:solidFill>
              </a:rPr>
              <a:t>Due </a:t>
            </a:r>
            <a:r>
              <a:rPr lang="en-US" b="1" dirty="0" smtClean="0">
                <a:solidFill>
                  <a:srgbClr val="003300"/>
                </a:solidFill>
              </a:rPr>
              <a:t>FRIDAY</a:t>
            </a:r>
          </a:p>
          <a:p>
            <a:r>
              <a:rPr lang="en-US" b="1" dirty="0" err="1" smtClean="0">
                <a:solidFill>
                  <a:srgbClr val="003300"/>
                </a:solidFill>
              </a:rPr>
              <a:t>Wsheet</a:t>
            </a:r>
            <a:r>
              <a:rPr lang="en-US" b="1" dirty="0" smtClean="0">
                <a:solidFill>
                  <a:srgbClr val="003300"/>
                </a:solidFill>
              </a:rPr>
              <a:t> – ‘Duck that Steals’ </a:t>
            </a:r>
            <a:endParaRPr lang="en-US" b="1" dirty="0">
              <a:solidFill>
                <a:srgbClr val="003300"/>
              </a:solidFill>
            </a:endParaRPr>
          </a:p>
          <a:p>
            <a:endParaRPr lang="en-US" dirty="0"/>
          </a:p>
        </p:txBody>
      </p:sp>
      <p:pic>
        <p:nvPicPr>
          <p:cNvPr id="21506" name="Picture 2" descr="C:\Users\dstarbu\AppData\Local\Microsoft\Windows\Temporary Internet Files\Content.IE5\AECW5UFU\MC90013950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8994" y="2971800"/>
            <a:ext cx="2375611" cy="3348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2424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Solve for ‘x’ showing ALL work:</a:t>
            </a:r>
            <a:endParaRPr lang="en-US" dirty="0"/>
          </a:p>
        </p:txBody>
      </p:sp>
      <p:sp>
        <p:nvSpPr>
          <p:cNvPr id="3" name="Content Placeholder 2"/>
          <p:cNvSpPr>
            <a:spLocks noGrp="1"/>
          </p:cNvSpPr>
          <p:nvPr>
            <p:ph idx="1"/>
          </p:nvPr>
        </p:nvSpPr>
        <p:spPr>
          <a:xfrm>
            <a:off x="152400" y="1371600"/>
            <a:ext cx="8534400" cy="4754563"/>
          </a:xfrm>
        </p:spPr>
        <p:txBody>
          <a:bodyPr/>
          <a:lstStyle/>
          <a:p>
            <a:pPr marL="400050" lvl="1" indent="0">
              <a:buNone/>
            </a:pPr>
            <a:endParaRPr lang="en-US" dirty="0" smtClean="0"/>
          </a:p>
          <a:p>
            <a:pPr marL="914400" lvl="1" indent="-514350">
              <a:buAutoNum type="arabicPeriod"/>
            </a:pPr>
            <a:r>
              <a:rPr lang="en-US" dirty="0" smtClean="0"/>
              <a:t>3 = 2x – 7			2.</a:t>
            </a:r>
          </a:p>
          <a:p>
            <a:pPr marL="914400" lvl="1" indent="-514350">
              <a:buAutoNum type="arabicPeriod"/>
            </a:pPr>
            <a:endParaRPr lang="en-US" dirty="0"/>
          </a:p>
          <a:p>
            <a:pPr marL="400050" lvl="1" indent="0">
              <a:buNone/>
            </a:pPr>
            <a:endParaRPr lang="en-US" dirty="0" smtClean="0"/>
          </a:p>
          <a:p>
            <a:pPr marL="914400" lvl="1" indent="-514350">
              <a:buAutoNum type="arabicPeriod" startAt="3"/>
            </a:pPr>
            <a:r>
              <a:rPr lang="en-US" dirty="0" smtClean="0"/>
              <a:t>6 – x = -18			4.	5x + 6 = 26</a:t>
            </a:r>
          </a:p>
          <a:p>
            <a:pPr marL="914400" lvl="1" indent="-514350">
              <a:buAutoNum type="arabicPeriod" startAt="3"/>
            </a:pPr>
            <a:endParaRPr lang="en-US" dirty="0"/>
          </a:p>
          <a:p>
            <a:pPr marL="914400" lvl="1" indent="-514350">
              <a:buAutoNum type="arabicPeriod" startAt="3"/>
            </a:pPr>
            <a:endParaRPr lang="en-US" dirty="0" smtClean="0"/>
          </a:p>
          <a:p>
            <a:pPr marL="400050" lvl="1" indent="0">
              <a:buNone/>
            </a:pPr>
            <a:r>
              <a:rPr lang="en-US" dirty="0" smtClean="0"/>
              <a:t>5.					6.	-4(x + 5) = 7x - 13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024373263"/>
              </p:ext>
            </p:extLst>
          </p:nvPr>
        </p:nvGraphicFramePr>
        <p:xfrm>
          <a:off x="5562600" y="1524000"/>
          <a:ext cx="1040990" cy="1075690"/>
        </p:xfrm>
        <a:graphic>
          <a:graphicData uri="http://schemas.openxmlformats.org/presentationml/2006/ole">
            <mc:AlternateContent xmlns:mc="http://schemas.openxmlformats.org/markup-compatibility/2006">
              <mc:Choice xmlns:v="urn:schemas-microsoft-com:vml" Requires="v">
                <p:oleObj spid="_x0000_s19964" name="Equation" r:id="rId3" imgW="380880" imgH="393480" progId="Equation.DSMT4">
                  <p:embed/>
                </p:oleObj>
              </mc:Choice>
              <mc:Fallback>
                <p:oleObj name="Equation" r:id="rId3" imgW="380880" imgH="393480" progId="Equation.DSMT4">
                  <p:embed/>
                  <p:pic>
                    <p:nvPicPr>
                      <p:cNvPr id="0" name=""/>
                      <p:cNvPicPr/>
                      <p:nvPr/>
                    </p:nvPicPr>
                    <p:blipFill>
                      <a:blip r:embed="rId4"/>
                      <a:stretch>
                        <a:fillRect/>
                      </a:stretch>
                    </p:blipFill>
                    <p:spPr>
                      <a:xfrm>
                        <a:off x="5562600" y="1524000"/>
                        <a:ext cx="1040990" cy="107569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34434722"/>
              </p:ext>
            </p:extLst>
          </p:nvPr>
        </p:nvGraphicFramePr>
        <p:xfrm>
          <a:off x="1447800" y="4724400"/>
          <a:ext cx="1167376" cy="882650"/>
        </p:xfrm>
        <a:graphic>
          <a:graphicData uri="http://schemas.openxmlformats.org/presentationml/2006/ole">
            <mc:AlternateContent xmlns:mc="http://schemas.openxmlformats.org/markup-compatibility/2006">
              <mc:Choice xmlns:v="urn:schemas-microsoft-com:vml" Requires="v">
                <p:oleObj spid="_x0000_s19965" name="Equation" r:id="rId5" imgW="520560" imgH="393480" progId="Equation.DSMT4">
                  <p:embed/>
                </p:oleObj>
              </mc:Choice>
              <mc:Fallback>
                <p:oleObj name="Equation" r:id="rId5" imgW="520560" imgH="393480" progId="Equation.DSMT4">
                  <p:embed/>
                  <p:pic>
                    <p:nvPicPr>
                      <p:cNvPr id="0" name=""/>
                      <p:cNvPicPr/>
                      <p:nvPr/>
                    </p:nvPicPr>
                    <p:blipFill>
                      <a:blip r:embed="rId6"/>
                      <a:stretch>
                        <a:fillRect/>
                      </a:stretch>
                    </p:blipFill>
                    <p:spPr>
                      <a:xfrm>
                        <a:off x="1447800" y="4724400"/>
                        <a:ext cx="1167376" cy="882650"/>
                      </a:xfrm>
                      <a:prstGeom prst="rect">
                        <a:avLst/>
                      </a:prstGeom>
                    </p:spPr>
                  </p:pic>
                </p:oleObj>
              </mc:Fallback>
            </mc:AlternateContent>
          </a:graphicData>
        </a:graphic>
      </p:graphicFrame>
    </p:spTree>
    <p:extLst>
      <p:ext uri="{BB962C8B-B14F-4D97-AF65-F5344CB8AC3E}">
        <p14:creationId xmlns:p14="http://schemas.microsoft.com/office/powerpoint/2010/main" val="68012252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0" y="1219200"/>
            <a:ext cx="8686800" cy="4906963"/>
          </a:xfrm>
        </p:spPr>
        <p:txBody>
          <a:bodyPr/>
          <a:lstStyle/>
          <a:p>
            <a:r>
              <a:rPr lang="en-US" b="1" u="sng" dirty="0">
                <a:solidFill>
                  <a:srgbClr val="003300"/>
                </a:solidFill>
              </a:rPr>
              <a:t>Project – ‘Let’s Text’ Due FRIDAY</a:t>
            </a:r>
          </a:p>
          <a:p>
            <a:r>
              <a:rPr lang="en-US" b="1" dirty="0" err="1" smtClean="0">
                <a:solidFill>
                  <a:srgbClr val="003300"/>
                </a:solidFill>
              </a:rPr>
              <a:t>WSheet</a:t>
            </a:r>
            <a:r>
              <a:rPr lang="en-US" b="1" dirty="0" smtClean="0">
                <a:solidFill>
                  <a:srgbClr val="003300"/>
                </a:solidFill>
              </a:rPr>
              <a:t> – ‘Duck’</a:t>
            </a:r>
          </a:p>
          <a:p>
            <a:r>
              <a:rPr lang="en-US" b="1" dirty="0" smtClean="0">
                <a:solidFill>
                  <a:schemeClr val="accent5">
                    <a:lumMod val="50000"/>
                  </a:schemeClr>
                </a:solidFill>
              </a:rPr>
              <a:t>Quiz FRIDAY</a:t>
            </a:r>
          </a:p>
          <a:p>
            <a:r>
              <a:rPr lang="en-US" dirty="0" smtClean="0"/>
              <a:t>Solve Around</a:t>
            </a:r>
          </a:p>
          <a:p>
            <a:pPr lvl="1"/>
            <a:r>
              <a:rPr lang="en-US" dirty="0" smtClean="0"/>
              <a:t>With your partner, solve each of the 10 equations at each station. Be sure to show your work on all problems and check your answers. </a:t>
            </a:r>
            <a:endParaRPr lang="en-US" dirty="0"/>
          </a:p>
        </p:txBody>
      </p:sp>
      <p:pic>
        <p:nvPicPr>
          <p:cNvPr id="22531" name="Picture 3" descr="C:\Users\dstarbu\AppData\Local\Microsoft\Windows\Temporary Internet Files\Content.IE5\AECW5UFU\MC9001907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4926135"/>
            <a:ext cx="2170694" cy="1779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01684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152400" y="1295400"/>
            <a:ext cx="8839200" cy="5562600"/>
          </a:xfrm>
        </p:spPr>
        <p:txBody>
          <a:bodyPr>
            <a:normAutofit/>
          </a:bodyPr>
          <a:lstStyle/>
          <a:p>
            <a:r>
              <a:rPr lang="en-US" b="1" dirty="0" smtClean="0">
                <a:solidFill>
                  <a:srgbClr val="C00000"/>
                </a:solidFill>
              </a:rPr>
              <a:t>Project “Let’s Text!” Due </a:t>
            </a:r>
            <a:r>
              <a:rPr lang="en-US" b="1" u="sng" dirty="0" smtClean="0">
                <a:solidFill>
                  <a:srgbClr val="C00000"/>
                </a:solidFill>
              </a:rPr>
              <a:t>TODAY</a:t>
            </a:r>
          </a:p>
          <a:p>
            <a:r>
              <a:rPr lang="en-US" b="1" dirty="0" smtClean="0">
                <a:solidFill>
                  <a:srgbClr val="003300"/>
                </a:solidFill>
              </a:rPr>
              <a:t>Quiz Today</a:t>
            </a:r>
          </a:p>
          <a:p>
            <a:r>
              <a:rPr lang="en-US" b="1" dirty="0" smtClean="0">
                <a:solidFill>
                  <a:srgbClr val="003300"/>
                </a:solidFill>
              </a:rPr>
              <a:t>Binder Check/Note Check </a:t>
            </a:r>
            <a:r>
              <a:rPr lang="en-US" b="1" u="sng" dirty="0" smtClean="0">
                <a:solidFill>
                  <a:srgbClr val="003300"/>
                </a:solidFill>
              </a:rPr>
              <a:t>MONDAY</a:t>
            </a:r>
          </a:p>
          <a:p>
            <a:r>
              <a:rPr lang="en-US" b="1" dirty="0">
                <a:solidFill>
                  <a:srgbClr val="003300"/>
                </a:solidFill>
              </a:rPr>
              <a:t>Make Up, Work Test Corrections, Project Re-Writes Due </a:t>
            </a:r>
            <a:r>
              <a:rPr lang="en-US" b="1" u="sng" dirty="0">
                <a:solidFill>
                  <a:srgbClr val="003300"/>
                </a:solidFill>
              </a:rPr>
              <a:t>FRIDAY</a:t>
            </a:r>
            <a:r>
              <a:rPr lang="en-US" b="1" dirty="0">
                <a:solidFill>
                  <a:srgbClr val="003300"/>
                </a:solidFill>
              </a:rPr>
              <a:t> December 13</a:t>
            </a:r>
          </a:p>
          <a:p>
            <a:r>
              <a:rPr lang="en-US" b="1" u="sng" dirty="0" smtClean="0">
                <a:solidFill>
                  <a:srgbClr val="002060"/>
                </a:solidFill>
              </a:rPr>
              <a:t>Finals Next Week – 7:45 am</a:t>
            </a:r>
          </a:p>
          <a:p>
            <a:pPr lvl="1"/>
            <a:r>
              <a:rPr lang="en-US" b="1" dirty="0" smtClean="0">
                <a:solidFill>
                  <a:srgbClr val="002060"/>
                </a:solidFill>
              </a:rPr>
              <a:t>Monday December 16 – Per. 1, 2, 3 Finals</a:t>
            </a:r>
          </a:p>
          <a:p>
            <a:pPr lvl="1"/>
            <a:r>
              <a:rPr lang="en-US" b="1" dirty="0" smtClean="0">
                <a:solidFill>
                  <a:srgbClr val="002060"/>
                </a:solidFill>
              </a:rPr>
              <a:t>Tuesday December 17 – Per. 4, 5</a:t>
            </a:r>
          </a:p>
          <a:p>
            <a:pPr lvl="1"/>
            <a:r>
              <a:rPr lang="en-US" b="1" dirty="0" smtClean="0">
                <a:solidFill>
                  <a:srgbClr val="002060"/>
                </a:solidFill>
              </a:rPr>
              <a:t>Wednesday December 18 – Per. 6, 7</a:t>
            </a:r>
          </a:p>
          <a:p>
            <a:pPr lvl="1"/>
            <a:r>
              <a:rPr lang="en-US" b="1" dirty="0" smtClean="0">
                <a:solidFill>
                  <a:srgbClr val="002060"/>
                </a:solidFill>
              </a:rPr>
              <a:t>Thursday December 19 – Make-Up Finals</a:t>
            </a:r>
            <a:endParaRPr lang="en-US" b="1" dirty="0">
              <a:solidFill>
                <a:srgbClr val="002060"/>
              </a:solidFill>
            </a:endParaRPr>
          </a:p>
        </p:txBody>
      </p:sp>
    </p:spTree>
    <p:extLst>
      <p:ext uri="{BB962C8B-B14F-4D97-AF65-F5344CB8AC3E}">
        <p14:creationId xmlns:p14="http://schemas.microsoft.com/office/powerpoint/2010/main" val="361719228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228600" y="1600200"/>
            <a:ext cx="8763000" cy="5105400"/>
          </a:xfrm>
        </p:spPr>
        <p:txBody>
          <a:bodyPr/>
          <a:lstStyle/>
          <a:p>
            <a:r>
              <a:rPr lang="en-US" b="1" dirty="0" smtClean="0">
                <a:solidFill>
                  <a:srgbClr val="002060"/>
                </a:solidFill>
              </a:rPr>
              <a:t>Semester Concept Map Final Project</a:t>
            </a:r>
          </a:p>
          <a:p>
            <a:r>
              <a:rPr lang="en-US" b="1" dirty="0" smtClean="0">
                <a:solidFill>
                  <a:srgbClr val="002060"/>
                </a:solidFill>
              </a:rPr>
              <a:t>Binders</a:t>
            </a:r>
          </a:p>
          <a:p>
            <a:r>
              <a:rPr lang="en-US" b="1" dirty="0" smtClean="0"/>
              <a:t>Copy Class Objective in CW Section of your binder:</a:t>
            </a:r>
          </a:p>
          <a:p>
            <a:pPr marL="0" indent="0">
              <a:buNone/>
            </a:pPr>
            <a:r>
              <a:rPr lang="en-US" b="1" i="1" dirty="0" smtClean="0">
                <a:solidFill>
                  <a:srgbClr val="003300"/>
                </a:solidFill>
              </a:rPr>
              <a:t>Students will use LINES OF BEST FIT to calculate equations and make predictions.</a:t>
            </a:r>
          </a:p>
          <a:p>
            <a:pPr marL="0" indent="0">
              <a:buNone/>
            </a:pPr>
            <a:r>
              <a:rPr lang="en-US" b="1" dirty="0" smtClean="0"/>
              <a:t>Copy the Table </a:t>
            </a:r>
            <a:r>
              <a:rPr lang="en-US" b="1" dirty="0"/>
              <a:t>u</a:t>
            </a:r>
            <a:r>
              <a:rPr lang="en-US" b="1" dirty="0" smtClean="0"/>
              <a:t>nder the objective:</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256796735"/>
              </p:ext>
            </p:extLst>
          </p:nvPr>
        </p:nvGraphicFramePr>
        <p:xfrm>
          <a:off x="1219200" y="5638800"/>
          <a:ext cx="6095999" cy="741680"/>
        </p:xfrm>
        <a:graphic>
          <a:graphicData uri="http://schemas.openxmlformats.org/drawingml/2006/table">
            <a:tbl>
              <a:tblPr firstRow="1" bandRow="1">
                <a:tableStyleId>{5940675A-B579-460E-94D1-54222C63F5DA}</a:tableStyleId>
              </a:tblPr>
              <a:tblGrid>
                <a:gridCol w="870857"/>
                <a:gridCol w="870857"/>
                <a:gridCol w="870857"/>
                <a:gridCol w="870857"/>
                <a:gridCol w="870857"/>
                <a:gridCol w="870857"/>
                <a:gridCol w="870857"/>
              </a:tblGrid>
              <a:tr h="370840">
                <a:tc>
                  <a:txBody>
                    <a:bodyPr/>
                    <a:lstStyle/>
                    <a:p>
                      <a:pPr algn="ctr"/>
                      <a:r>
                        <a:rPr lang="en-US" dirty="0" smtClean="0"/>
                        <a:t>X</a:t>
                      </a:r>
                      <a:endParaRPr lang="en-US" dirty="0"/>
                    </a:p>
                  </a:txBody>
                  <a:tcPr/>
                </a:tc>
                <a:tc>
                  <a:txBody>
                    <a:bodyPr/>
                    <a:lstStyle/>
                    <a:p>
                      <a:pPr algn="ctr"/>
                      <a:r>
                        <a:rPr lang="en-US" dirty="0" smtClean="0"/>
                        <a:t>-4</a:t>
                      </a:r>
                      <a:endParaRPr lang="en-US" dirty="0"/>
                    </a:p>
                  </a:txBody>
                  <a:tcPr/>
                </a:tc>
                <a:tc>
                  <a:txBody>
                    <a:bodyPr/>
                    <a:lstStyle/>
                    <a:p>
                      <a:pPr algn="ctr"/>
                      <a:r>
                        <a:rPr lang="en-US" dirty="0" smtClean="0"/>
                        <a:t>-3</a:t>
                      </a:r>
                      <a:endParaRPr lang="en-US" dirty="0"/>
                    </a:p>
                  </a:txBody>
                  <a:tcPr/>
                </a:tc>
                <a:tc>
                  <a:txBody>
                    <a:bodyPr/>
                    <a:lstStyle/>
                    <a:p>
                      <a:pPr algn="ctr"/>
                      <a:r>
                        <a:rPr lang="en-US" dirty="0" smtClean="0"/>
                        <a:t>1</a:t>
                      </a:r>
                      <a:endParaRPr lang="en-US" dirty="0"/>
                    </a:p>
                  </a:txBody>
                  <a:tcPr/>
                </a:tc>
                <a:tc>
                  <a:txBody>
                    <a:bodyPr/>
                    <a:lstStyle/>
                    <a:p>
                      <a:pPr algn="ctr"/>
                      <a:r>
                        <a:rPr lang="en-US" dirty="0" smtClean="0"/>
                        <a:t>3</a:t>
                      </a:r>
                      <a:endParaRPr lang="en-US" dirty="0"/>
                    </a:p>
                  </a:txBody>
                  <a:tcPr/>
                </a:tc>
                <a:tc>
                  <a:txBody>
                    <a:bodyPr/>
                    <a:lstStyle/>
                    <a:p>
                      <a:pPr algn="ctr"/>
                      <a:r>
                        <a:rPr lang="en-US" dirty="0" smtClean="0"/>
                        <a:t>6</a:t>
                      </a:r>
                      <a:endParaRPr lang="en-US" dirty="0"/>
                    </a:p>
                  </a:txBody>
                  <a:tcPr/>
                </a:tc>
                <a:tc>
                  <a:txBody>
                    <a:bodyPr/>
                    <a:lstStyle/>
                    <a:p>
                      <a:pPr algn="ctr"/>
                      <a:r>
                        <a:rPr lang="en-US" dirty="0" smtClean="0"/>
                        <a:t>8</a:t>
                      </a:r>
                      <a:endParaRPr lang="en-US" dirty="0"/>
                    </a:p>
                  </a:txBody>
                  <a:tcPr/>
                </a:tc>
              </a:tr>
              <a:tr h="370840">
                <a:tc>
                  <a:txBody>
                    <a:bodyPr/>
                    <a:lstStyle/>
                    <a:p>
                      <a:pPr algn="ctr"/>
                      <a:r>
                        <a:rPr lang="en-US" dirty="0" smtClean="0"/>
                        <a:t>y</a:t>
                      </a:r>
                      <a:endParaRPr lang="en-US" dirty="0"/>
                    </a:p>
                  </a:txBody>
                  <a:tcPr/>
                </a:tc>
                <a:tc>
                  <a:txBody>
                    <a:bodyPr/>
                    <a:lstStyle/>
                    <a:p>
                      <a:pPr algn="ctr"/>
                      <a:r>
                        <a:rPr lang="en-US" dirty="0" smtClean="0"/>
                        <a:t>-22</a:t>
                      </a:r>
                      <a:endParaRPr lang="en-US" dirty="0"/>
                    </a:p>
                  </a:txBody>
                  <a:tcPr/>
                </a:tc>
                <a:tc>
                  <a:txBody>
                    <a:bodyPr/>
                    <a:lstStyle/>
                    <a:p>
                      <a:pPr algn="ctr"/>
                      <a:r>
                        <a:rPr lang="en-US" dirty="0" smtClean="0"/>
                        <a:t>-20</a:t>
                      </a:r>
                      <a:endParaRPr lang="en-US" dirty="0"/>
                    </a:p>
                  </a:txBody>
                  <a:tcPr/>
                </a:tc>
                <a:tc>
                  <a:txBody>
                    <a:bodyPr/>
                    <a:lstStyle/>
                    <a:p>
                      <a:pPr algn="ctr"/>
                      <a:r>
                        <a:rPr lang="en-US" dirty="0" smtClean="0"/>
                        <a:t>2</a:t>
                      </a:r>
                      <a:endParaRPr lang="en-US" dirty="0"/>
                    </a:p>
                  </a:txBody>
                  <a:tcPr/>
                </a:tc>
                <a:tc>
                  <a:txBody>
                    <a:bodyPr/>
                    <a:lstStyle/>
                    <a:p>
                      <a:pPr algn="ctr"/>
                      <a:r>
                        <a:rPr lang="en-US" dirty="0" smtClean="0"/>
                        <a:t>13</a:t>
                      </a:r>
                      <a:endParaRPr lang="en-US" dirty="0"/>
                    </a:p>
                  </a:txBody>
                  <a:tcPr/>
                </a:tc>
                <a:tc>
                  <a:txBody>
                    <a:bodyPr/>
                    <a:lstStyle/>
                    <a:p>
                      <a:pPr algn="ctr"/>
                      <a:r>
                        <a:rPr lang="en-US" dirty="0" smtClean="0"/>
                        <a:t>23</a:t>
                      </a:r>
                      <a:endParaRPr lang="en-US" dirty="0"/>
                    </a:p>
                  </a:txBody>
                  <a:tcPr/>
                </a:tc>
                <a:tc>
                  <a:txBody>
                    <a:bodyPr/>
                    <a:lstStyle/>
                    <a:p>
                      <a:pPr algn="ctr"/>
                      <a:r>
                        <a:rPr lang="en-US" dirty="0" smtClean="0"/>
                        <a:t>32</a:t>
                      </a:r>
                      <a:endParaRPr lang="en-US" dirty="0"/>
                    </a:p>
                  </a:txBody>
                  <a:tcPr/>
                </a:tc>
              </a:tr>
            </a:tbl>
          </a:graphicData>
        </a:graphic>
      </p:graphicFrame>
    </p:spTree>
    <p:extLst>
      <p:ext uri="{BB962C8B-B14F-4D97-AF65-F5344CB8AC3E}">
        <p14:creationId xmlns:p14="http://schemas.microsoft.com/office/powerpoint/2010/main" val="5658205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0" y="876300"/>
            <a:ext cx="1661160" cy="1104900"/>
          </a:xfrm>
          <a:prstGeom prst="rect">
            <a:avLst/>
          </a:prstGeom>
        </p:spPr>
      </p:pic>
      <p:sp>
        <p:nvSpPr>
          <p:cNvPr id="2" name="Title 1"/>
          <p:cNvSpPr>
            <a:spLocks noGrp="1"/>
          </p:cNvSpPr>
          <p:nvPr>
            <p:ph type="title"/>
          </p:nvPr>
        </p:nvSpPr>
        <p:spPr>
          <a:xfrm>
            <a:off x="1219200" y="533400"/>
            <a:ext cx="6829121" cy="1143000"/>
          </a:xfrm>
        </p:spPr>
        <p:txBody>
          <a:bodyPr/>
          <a:lstStyle/>
          <a:p>
            <a:r>
              <a:rPr lang="en-US" dirty="0" smtClean="0"/>
              <a:t>What classes should I take?</a:t>
            </a:r>
            <a:endParaRPr lang="en-US" dirty="0"/>
          </a:p>
        </p:txBody>
      </p:sp>
      <p:sp>
        <p:nvSpPr>
          <p:cNvPr id="3" name="Content Placeholder 2"/>
          <p:cNvSpPr>
            <a:spLocks noGrp="1"/>
          </p:cNvSpPr>
          <p:nvPr>
            <p:ph idx="1"/>
          </p:nvPr>
        </p:nvSpPr>
        <p:spPr>
          <a:xfrm>
            <a:off x="457200" y="1981200"/>
            <a:ext cx="8229600" cy="4114800"/>
          </a:xfrm>
        </p:spPr>
        <p:txBody>
          <a:bodyPr>
            <a:normAutofit fontScale="92500" lnSpcReduction="10000"/>
          </a:bodyPr>
          <a:lstStyle/>
          <a:p>
            <a:r>
              <a:rPr lang="en-US" dirty="0" smtClean="0"/>
              <a:t>Colleges and Universities look for RIGOROUS coursework on potential student transcripts and applications</a:t>
            </a:r>
          </a:p>
          <a:p>
            <a:r>
              <a:rPr lang="en-US" dirty="0" smtClean="0"/>
              <a:t>Take courses that will prepare for college experience </a:t>
            </a:r>
          </a:p>
          <a:p>
            <a:r>
              <a:rPr lang="en-US" dirty="0" smtClean="0"/>
              <a:t>Take classes in the areas of interest</a:t>
            </a:r>
          </a:p>
          <a:p>
            <a:r>
              <a:rPr lang="en-US" dirty="0" smtClean="0"/>
              <a:t>Pass every class the FIRST time around to  avoid costly credit recovery and missing graduation date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457200"/>
            <a:ext cx="1092286" cy="1524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5878830"/>
            <a:ext cx="1369286" cy="998220"/>
          </a:xfrm>
          <a:prstGeom prst="rect">
            <a:avLst/>
          </a:prstGeom>
        </p:spPr>
      </p:pic>
    </p:spTree>
    <p:extLst>
      <p:ext uri="{BB962C8B-B14F-4D97-AF65-F5344CB8AC3E}">
        <p14:creationId xmlns:p14="http://schemas.microsoft.com/office/powerpoint/2010/main" val="28970156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b="1" dirty="0" smtClean="0">
                <a:solidFill>
                  <a:srgbClr val="003300"/>
                </a:solidFill>
              </a:rPr>
              <a:t>“Penny’s Quarters”</a:t>
            </a:r>
          </a:p>
          <a:p>
            <a:r>
              <a:rPr lang="en-US" dirty="0" smtClean="0"/>
              <a:t>Concept Map Due at FINAL EXAM</a:t>
            </a:r>
          </a:p>
          <a:p>
            <a:r>
              <a:rPr lang="en-US" dirty="0" smtClean="0"/>
              <a:t>Binder Check Wednesday/Thursday</a:t>
            </a:r>
          </a:p>
          <a:p>
            <a:r>
              <a:rPr lang="en-US" b="1" dirty="0" smtClean="0">
                <a:solidFill>
                  <a:srgbClr val="FF0000"/>
                </a:solidFill>
              </a:rPr>
              <a:t>Make-Up Work, Test Corrections, Re-Writes due FRIDAY 12/13, 3 p.m.</a:t>
            </a:r>
          </a:p>
          <a:p>
            <a:pPr marL="0" indent="0">
              <a:buNone/>
            </a:pPr>
            <a:endParaRPr lang="en-US" b="1" dirty="0">
              <a:solidFill>
                <a:srgbClr val="FF0000"/>
              </a:solidFill>
            </a:endParaRPr>
          </a:p>
        </p:txBody>
      </p:sp>
      <p:pic>
        <p:nvPicPr>
          <p:cNvPr id="20482" name="Picture 2" descr="C:\Users\dstarbu\AppData\Local\Microsoft\Windows\Temporary Internet Files\Content.IE5\WTZ3S8M0\MC90019971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4953000"/>
            <a:ext cx="1664841" cy="187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04501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Penny’s Quarters</a:t>
            </a:r>
            <a:endParaRPr lang="en-US" dirty="0"/>
          </a:p>
        </p:txBody>
      </p:sp>
      <p:sp>
        <p:nvSpPr>
          <p:cNvPr id="3" name="Content Placeholder 2"/>
          <p:cNvSpPr>
            <a:spLocks noGrp="1"/>
          </p:cNvSpPr>
          <p:nvPr>
            <p:ph idx="1"/>
          </p:nvPr>
        </p:nvSpPr>
        <p:spPr/>
        <p:txBody>
          <a:bodyPr/>
          <a:lstStyle/>
          <a:p>
            <a:r>
              <a:rPr lang="en-US" dirty="0" smtClean="0"/>
              <a:t>How many months until Penny has $200 in quarters?</a:t>
            </a:r>
          </a:p>
          <a:p>
            <a:endParaRPr lang="en-US" dirty="0"/>
          </a:p>
          <a:p>
            <a:r>
              <a:rPr lang="en-US" dirty="0" smtClean="0"/>
              <a:t>How many months until Penny has $500 in quarters? </a:t>
            </a:r>
          </a:p>
          <a:p>
            <a:endParaRPr lang="en-US" dirty="0"/>
          </a:p>
          <a:p>
            <a:r>
              <a:rPr lang="en-US" dirty="0" smtClean="0"/>
              <a:t>Show ALL work and check </a:t>
            </a:r>
            <a:r>
              <a:rPr lang="en-US" smtClean="0"/>
              <a:t>you answer!</a:t>
            </a:r>
            <a:endParaRPr lang="en-US"/>
          </a:p>
        </p:txBody>
      </p:sp>
    </p:spTree>
    <p:extLst>
      <p:ext uri="{BB962C8B-B14F-4D97-AF65-F5344CB8AC3E}">
        <p14:creationId xmlns:p14="http://schemas.microsoft.com/office/powerpoint/2010/main" val="127755544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b="1" dirty="0" smtClean="0">
                <a:solidFill>
                  <a:srgbClr val="002060"/>
                </a:solidFill>
              </a:rPr>
              <a:t>‘The Wave’</a:t>
            </a:r>
          </a:p>
          <a:p>
            <a:r>
              <a:rPr lang="en-US" dirty="0"/>
              <a:t>Concept Map Due at FINAL EXAM</a:t>
            </a:r>
          </a:p>
          <a:p>
            <a:r>
              <a:rPr lang="en-US" dirty="0" smtClean="0"/>
              <a:t>Binder </a:t>
            </a:r>
            <a:r>
              <a:rPr lang="en-US" dirty="0"/>
              <a:t>Check Wednesday/Thursday</a:t>
            </a:r>
          </a:p>
          <a:p>
            <a:r>
              <a:rPr lang="en-US" b="1" dirty="0" smtClean="0">
                <a:solidFill>
                  <a:srgbClr val="FF0000"/>
                </a:solidFill>
              </a:rPr>
              <a:t>Make-Up </a:t>
            </a:r>
            <a:r>
              <a:rPr lang="en-US" b="1" dirty="0">
                <a:solidFill>
                  <a:srgbClr val="FF0000"/>
                </a:solidFill>
              </a:rPr>
              <a:t>Work, Test Corrections, Re-Writes due FRIDAY </a:t>
            </a:r>
            <a:r>
              <a:rPr lang="en-US" b="1" dirty="0" smtClean="0">
                <a:solidFill>
                  <a:srgbClr val="FF0000"/>
                </a:solidFill>
              </a:rPr>
              <a:t>12/13, 3 p.m.</a:t>
            </a:r>
            <a:endParaRPr lang="en-US" b="1" dirty="0">
              <a:solidFill>
                <a:srgbClr val="FF0000"/>
              </a:solidFill>
            </a:endParaRPr>
          </a:p>
          <a:p>
            <a:endParaRPr lang="en-US" dirty="0" smtClean="0"/>
          </a:p>
          <a:p>
            <a:endParaRPr lang="en-US" dirty="0"/>
          </a:p>
        </p:txBody>
      </p:sp>
      <p:pic>
        <p:nvPicPr>
          <p:cNvPr id="21506" name="Picture 2" descr="C:\Users\dstarbu\AppData\Local\Microsoft\Windows\Temporary Internet Files\Content.IE5\WTZ3S8M0\dglxasset[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2760" y="3975100"/>
            <a:ext cx="211836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64218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600200"/>
            <a:ext cx="8534400" cy="4525963"/>
          </a:xfrm>
        </p:spPr>
        <p:txBody>
          <a:bodyPr/>
          <a:lstStyle/>
          <a:p>
            <a:r>
              <a:rPr lang="en-US" b="1" dirty="0" smtClean="0">
                <a:solidFill>
                  <a:srgbClr val="C00000"/>
                </a:solidFill>
              </a:rPr>
              <a:t>HW DUE: Transcontinental RR </a:t>
            </a:r>
            <a:r>
              <a:rPr lang="en-US" b="1" dirty="0" err="1" smtClean="0">
                <a:solidFill>
                  <a:srgbClr val="C00000"/>
                </a:solidFill>
              </a:rPr>
              <a:t>Wsheet</a:t>
            </a:r>
            <a:endParaRPr lang="en-US" b="1" dirty="0" smtClean="0">
              <a:solidFill>
                <a:srgbClr val="C00000"/>
              </a:solidFill>
            </a:endParaRPr>
          </a:p>
          <a:p>
            <a:r>
              <a:rPr lang="en-US" b="1" dirty="0" smtClean="0">
                <a:solidFill>
                  <a:schemeClr val="tx2">
                    <a:lumMod val="50000"/>
                  </a:schemeClr>
                </a:solidFill>
              </a:rPr>
              <a:t>CW: Hiking the Trail</a:t>
            </a:r>
          </a:p>
          <a:p>
            <a:r>
              <a:rPr lang="en-US" b="1" dirty="0" smtClean="0">
                <a:solidFill>
                  <a:srgbClr val="C00000"/>
                </a:solidFill>
              </a:rPr>
              <a:t>HW: </a:t>
            </a:r>
            <a:r>
              <a:rPr lang="en-US" b="1" dirty="0" err="1" smtClean="0">
                <a:solidFill>
                  <a:srgbClr val="C00000"/>
                </a:solidFill>
              </a:rPr>
              <a:t>WSheet</a:t>
            </a:r>
            <a:r>
              <a:rPr lang="en-US" b="1" dirty="0" smtClean="0">
                <a:solidFill>
                  <a:srgbClr val="C00000"/>
                </a:solidFill>
              </a:rPr>
              <a:t> “Ape’s Grapes”, “Duck” Due Friday</a:t>
            </a:r>
          </a:p>
          <a:p>
            <a:endParaRPr lang="en-US" dirty="0"/>
          </a:p>
        </p:txBody>
      </p:sp>
      <p:pic>
        <p:nvPicPr>
          <p:cNvPr id="20482" name="Picture 2" descr="C:\Users\dstarbu\AppData\Local\Microsoft\Windows\Temporary Internet Files\Content.IE5\GXCNT3Q0\MC90028049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6324" y="3657599"/>
            <a:ext cx="2874476" cy="3144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98636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76200" y="1295400"/>
            <a:ext cx="9067800" cy="4830763"/>
          </a:xfrm>
        </p:spPr>
        <p:txBody>
          <a:bodyPr/>
          <a:lstStyle/>
          <a:p>
            <a:r>
              <a:rPr lang="en-US" b="1" dirty="0" smtClean="0">
                <a:solidFill>
                  <a:srgbClr val="C00000"/>
                </a:solidFill>
              </a:rPr>
              <a:t>HW DUE: </a:t>
            </a:r>
            <a:r>
              <a:rPr lang="en-US" b="1" dirty="0" err="1">
                <a:solidFill>
                  <a:srgbClr val="C00000"/>
                </a:solidFill>
              </a:rPr>
              <a:t>WSheet</a:t>
            </a:r>
            <a:r>
              <a:rPr lang="en-US" b="1" dirty="0">
                <a:solidFill>
                  <a:srgbClr val="C00000"/>
                </a:solidFill>
              </a:rPr>
              <a:t> “Ape’s Grapes”, “Duck</a:t>
            </a:r>
            <a:r>
              <a:rPr lang="en-US" b="1" dirty="0" smtClean="0">
                <a:solidFill>
                  <a:srgbClr val="C00000"/>
                </a:solidFill>
              </a:rPr>
              <a:t>”</a:t>
            </a:r>
          </a:p>
          <a:p>
            <a:r>
              <a:rPr lang="en-US" b="1" dirty="0" smtClean="0">
                <a:solidFill>
                  <a:srgbClr val="003300"/>
                </a:solidFill>
              </a:rPr>
              <a:t>Project – ‘Let’s TEXT!’ Due TUESDAY December 3 </a:t>
            </a:r>
            <a:endParaRPr lang="en-US" dirty="0">
              <a:solidFill>
                <a:srgbClr val="003300"/>
              </a:solidFill>
            </a:endParaRPr>
          </a:p>
        </p:txBody>
      </p:sp>
      <p:pic>
        <p:nvPicPr>
          <p:cNvPr id="21507" name="Picture 3" descr="C:\Users\dstarbu\AppData\Local\Microsoft\Windows\Temporary Internet Files\Content.IE5\2PUEW0UN\MC900440629[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2895600"/>
            <a:ext cx="3117850" cy="3112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14154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p:txBody>
          <a:bodyPr/>
          <a:lstStyle/>
          <a:p>
            <a:r>
              <a:rPr lang="en-US" dirty="0" smtClean="0"/>
              <a:t>Project – Let’s TEXT!</a:t>
            </a:r>
          </a:p>
          <a:p>
            <a:r>
              <a:rPr lang="en-US" dirty="0" smtClean="0"/>
              <a:t>Due Friday December 6 – Beginning of Class</a:t>
            </a:r>
          </a:p>
          <a:p>
            <a:endParaRPr lang="en-US" dirty="0"/>
          </a:p>
        </p:txBody>
      </p:sp>
      <p:pic>
        <p:nvPicPr>
          <p:cNvPr id="19458" name="Picture 2" descr="C:\Users\dstarbu\AppData\Local\Microsoft\Windows\Temporary Internet Files\Content.IE5\2PUEW0UN\MP90044224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0" y="2908300"/>
            <a:ext cx="24892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19118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p:txBody>
          <a:bodyPr/>
          <a:lstStyle/>
          <a:p>
            <a:r>
              <a:rPr lang="en-US" dirty="0" smtClean="0"/>
              <a:t>Linear Equations Test Review/Correct</a:t>
            </a:r>
          </a:p>
          <a:p>
            <a:r>
              <a:rPr lang="en-US" dirty="0" smtClean="0"/>
              <a:t>Pg. 192/ #5, 6, 12</a:t>
            </a:r>
          </a:p>
          <a:p>
            <a:r>
              <a:rPr lang="en-US" dirty="0" smtClean="0"/>
              <a:t>Pg. 202/#10, 15</a:t>
            </a:r>
          </a:p>
          <a:p>
            <a:r>
              <a:rPr lang="en-US" b="1" dirty="0" smtClean="0">
                <a:solidFill>
                  <a:srgbClr val="FF0000"/>
                </a:solidFill>
              </a:rPr>
              <a:t>HW: Pg. 194/ #14 DUE Monday</a:t>
            </a:r>
          </a:p>
          <a:p>
            <a:endParaRPr lang="en-US" dirty="0"/>
          </a:p>
        </p:txBody>
      </p:sp>
      <p:pic>
        <p:nvPicPr>
          <p:cNvPr id="4" name="Picture 2" descr="C:\Users\dstarbu\AppData\Local\Microsoft\Windows\Temporary Internet Files\Content.IE5\WTZ3S8M0\MC90007883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3886200"/>
            <a:ext cx="2667000" cy="2855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71042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a:t>
            </a:r>
            <a:endParaRPr lang="en-US" dirty="0"/>
          </a:p>
        </p:txBody>
      </p:sp>
      <p:sp>
        <p:nvSpPr>
          <p:cNvPr id="3" name="Content Placeholder 2"/>
          <p:cNvSpPr>
            <a:spLocks noGrp="1"/>
          </p:cNvSpPr>
          <p:nvPr>
            <p:ph idx="1"/>
          </p:nvPr>
        </p:nvSpPr>
        <p:spPr>
          <a:xfrm>
            <a:off x="457200" y="1600200"/>
            <a:ext cx="8458200" cy="4953000"/>
          </a:xfrm>
        </p:spPr>
        <p:txBody>
          <a:bodyPr>
            <a:normAutofit/>
          </a:bodyPr>
          <a:lstStyle/>
          <a:p>
            <a:r>
              <a:rPr lang="en-US" b="1" dirty="0" smtClean="0">
                <a:solidFill>
                  <a:srgbClr val="FF0000"/>
                </a:solidFill>
              </a:rPr>
              <a:t>HW DUE: </a:t>
            </a:r>
            <a:r>
              <a:rPr lang="en-US" b="1" dirty="0">
                <a:solidFill>
                  <a:srgbClr val="FF0000"/>
                </a:solidFill>
              </a:rPr>
              <a:t>Pg. 194/ #14 </a:t>
            </a:r>
            <a:endParaRPr lang="en-US" b="1" dirty="0" smtClean="0">
              <a:solidFill>
                <a:srgbClr val="FF0000"/>
              </a:solidFill>
            </a:endParaRPr>
          </a:p>
          <a:p>
            <a:r>
              <a:rPr lang="en-US" b="1" dirty="0" smtClean="0">
                <a:solidFill>
                  <a:srgbClr val="FF0000"/>
                </a:solidFill>
              </a:rPr>
              <a:t>HW: Pg. 268/ #1-7 Due Friday</a:t>
            </a:r>
            <a:endParaRPr lang="en-US" b="1" dirty="0">
              <a:solidFill>
                <a:srgbClr val="FF0000"/>
              </a:solidFill>
            </a:endParaRPr>
          </a:p>
          <a:p>
            <a:pPr marL="0" indent="0">
              <a:buNone/>
            </a:pPr>
            <a:r>
              <a:rPr lang="en-US" b="1" dirty="0" smtClean="0">
                <a:solidFill>
                  <a:srgbClr val="003300"/>
                </a:solidFill>
              </a:rPr>
              <a:t>Finish CW</a:t>
            </a:r>
            <a:r>
              <a:rPr lang="en-US" b="1" dirty="0">
                <a:solidFill>
                  <a:srgbClr val="003300"/>
                </a:solidFill>
              </a:rPr>
              <a:t>: Lines of Best Fit</a:t>
            </a:r>
          </a:p>
          <a:p>
            <a:pPr lvl="1"/>
            <a:r>
              <a:rPr lang="en-US" b="1" dirty="0">
                <a:solidFill>
                  <a:srgbClr val="003300"/>
                </a:solidFill>
              </a:rPr>
              <a:t>Hamburger Data Pg. </a:t>
            </a:r>
            <a:r>
              <a:rPr lang="en-US" b="1" dirty="0" smtClean="0">
                <a:solidFill>
                  <a:srgbClr val="003300"/>
                </a:solidFill>
              </a:rPr>
              <a:t>227</a:t>
            </a:r>
          </a:p>
          <a:p>
            <a:pPr marL="457200" lvl="1" indent="-457200">
              <a:buFont typeface="Arial" pitchFamily="34" charset="0"/>
              <a:buChar char="•"/>
            </a:pPr>
            <a:r>
              <a:rPr lang="en-US" sz="3200" b="1" dirty="0" smtClean="0">
                <a:solidFill>
                  <a:srgbClr val="003300"/>
                </a:solidFill>
              </a:rPr>
              <a:t>Use your GRAPH and your EQUATION to find the following:</a:t>
            </a:r>
          </a:p>
          <a:p>
            <a:pPr marL="400050" lvl="2" indent="0">
              <a:buNone/>
            </a:pPr>
            <a:r>
              <a:rPr lang="en-US" b="1" dirty="0" smtClean="0">
                <a:solidFill>
                  <a:srgbClr val="003300"/>
                </a:solidFill>
              </a:rPr>
              <a:t>1.	Find TOTAL FAT (g) when SATURATED FAT (g) = 25g</a:t>
            </a:r>
          </a:p>
          <a:p>
            <a:pPr marL="400050" lvl="2" indent="0">
              <a:buNone/>
            </a:pPr>
            <a:r>
              <a:rPr lang="en-US" b="1" dirty="0" smtClean="0">
                <a:solidFill>
                  <a:srgbClr val="003300"/>
                </a:solidFill>
              </a:rPr>
              <a:t>2.	Find SATURATED FAT (g) when TOTAL FAT(g) = 50g</a:t>
            </a:r>
            <a:endParaRPr lang="en-US" b="1" dirty="0">
              <a:solidFill>
                <a:srgbClr val="003300"/>
              </a:solidFill>
            </a:endParaRPr>
          </a:p>
          <a:p>
            <a:pPr marL="457200" lvl="1" indent="0">
              <a:buNone/>
            </a:pPr>
            <a:endParaRPr lang="en-US" b="1" dirty="0">
              <a:solidFill>
                <a:srgbClr val="003300"/>
              </a:solidFill>
            </a:endParaRPr>
          </a:p>
        </p:txBody>
      </p:sp>
      <p:pic>
        <p:nvPicPr>
          <p:cNvPr id="4" name="Picture 2" descr="C:\Users\dstarbu\AppData\Local\Microsoft\Windows\Temporary Internet Files\Content.IE5\GXCNT3Q0\MC90026426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7600" y="1981200"/>
            <a:ext cx="2702552" cy="1809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04894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rmAutofit/>
          </a:bodyPr>
          <a:lstStyle/>
          <a:p>
            <a:r>
              <a:rPr lang="en-US" dirty="0" smtClean="0"/>
              <a:t>Algebra I</a:t>
            </a:r>
            <a:endParaRPr lang="en-US" dirty="0"/>
          </a:p>
        </p:txBody>
      </p:sp>
      <p:sp>
        <p:nvSpPr>
          <p:cNvPr id="3" name="Content Placeholder 2"/>
          <p:cNvSpPr>
            <a:spLocks noGrp="1"/>
          </p:cNvSpPr>
          <p:nvPr>
            <p:ph idx="1"/>
          </p:nvPr>
        </p:nvSpPr>
        <p:spPr>
          <a:xfrm>
            <a:off x="152400" y="914400"/>
            <a:ext cx="8915400" cy="5943600"/>
          </a:xfrm>
        </p:spPr>
        <p:txBody>
          <a:bodyPr>
            <a:normAutofit lnSpcReduction="10000"/>
          </a:bodyPr>
          <a:lstStyle/>
          <a:p>
            <a:pPr marL="0" indent="0">
              <a:buNone/>
            </a:pPr>
            <a:r>
              <a:rPr lang="en-US" b="1" dirty="0" smtClean="0">
                <a:solidFill>
                  <a:schemeClr val="tx1">
                    <a:lumMod val="95000"/>
                    <a:lumOff val="5000"/>
                  </a:schemeClr>
                </a:solidFill>
              </a:rPr>
              <a:t>Solving QUICK QUIZ – Solve each equation, checking your answer:</a:t>
            </a:r>
          </a:p>
          <a:p>
            <a:pPr marL="0" indent="0">
              <a:buNone/>
            </a:pPr>
            <a:r>
              <a:rPr lang="en-US" b="1" dirty="0">
                <a:solidFill>
                  <a:schemeClr val="tx1">
                    <a:lumMod val="95000"/>
                    <a:lumOff val="5000"/>
                  </a:schemeClr>
                </a:solidFill>
              </a:rPr>
              <a:t> </a:t>
            </a:r>
            <a:r>
              <a:rPr lang="en-US" b="1" dirty="0" smtClean="0">
                <a:solidFill>
                  <a:schemeClr val="tx1">
                    <a:lumMod val="95000"/>
                    <a:lumOff val="5000"/>
                  </a:schemeClr>
                </a:solidFill>
              </a:rPr>
              <a:t> 1.	7x – 19 = 37		2.	4x + 2 </a:t>
            </a:r>
            <a:r>
              <a:rPr lang="en-US" b="1" dirty="0">
                <a:solidFill>
                  <a:schemeClr val="tx1">
                    <a:lumMod val="95000"/>
                    <a:lumOff val="5000"/>
                  </a:schemeClr>
                </a:solidFill>
              </a:rPr>
              <a:t>–</a:t>
            </a:r>
            <a:r>
              <a:rPr lang="en-US" b="1" dirty="0" smtClean="0">
                <a:solidFill>
                  <a:schemeClr val="tx1">
                    <a:lumMod val="95000"/>
                    <a:lumOff val="5000"/>
                  </a:schemeClr>
                </a:solidFill>
              </a:rPr>
              <a:t> 7x = 20</a:t>
            </a:r>
          </a:p>
          <a:p>
            <a:pPr marL="0" indent="0">
              <a:buNone/>
            </a:pPr>
            <a:endParaRPr lang="en-US" b="1" dirty="0">
              <a:solidFill>
                <a:schemeClr val="tx1">
                  <a:lumMod val="95000"/>
                  <a:lumOff val="5000"/>
                </a:schemeClr>
              </a:solidFill>
            </a:endParaRPr>
          </a:p>
          <a:p>
            <a:pPr marL="0" indent="0">
              <a:buNone/>
            </a:pPr>
            <a:r>
              <a:rPr lang="en-US" b="1" dirty="0" smtClean="0">
                <a:solidFill>
                  <a:schemeClr val="tx1">
                    <a:lumMod val="95000"/>
                    <a:lumOff val="5000"/>
                  </a:schemeClr>
                </a:solidFill>
              </a:rPr>
              <a:t> 3.	11x + 5 = 6x – 10	4. 	9(3x – 4) = 7x + 4</a:t>
            </a:r>
          </a:p>
          <a:p>
            <a:pPr marL="0" indent="0">
              <a:buNone/>
            </a:pPr>
            <a:r>
              <a:rPr lang="en-US" b="1" dirty="0" smtClean="0">
                <a:solidFill>
                  <a:schemeClr val="tx1">
                    <a:lumMod val="95000"/>
                    <a:lumOff val="5000"/>
                  </a:schemeClr>
                </a:solidFill>
              </a:rPr>
              <a:t> 5. 	A hot air balloon is 117 feet in the air, and 	</a:t>
            </a:r>
            <a:r>
              <a:rPr lang="en-US" b="1" u="sng" dirty="0" smtClean="0">
                <a:solidFill>
                  <a:schemeClr val="tx1">
                    <a:lumMod val="95000"/>
                    <a:lumOff val="5000"/>
                  </a:schemeClr>
                </a:solidFill>
              </a:rPr>
              <a:t>descending</a:t>
            </a:r>
            <a:r>
              <a:rPr lang="en-US" b="1" dirty="0" smtClean="0">
                <a:solidFill>
                  <a:schemeClr val="tx1">
                    <a:lumMod val="95000"/>
                    <a:lumOff val="5000"/>
                  </a:schemeClr>
                </a:solidFill>
              </a:rPr>
              <a:t> at a rate of 3 ft. per minute. </a:t>
            </a:r>
          </a:p>
          <a:p>
            <a:pPr marL="514350" indent="-514350">
              <a:buAutoNum type="alphaLcPeriod"/>
            </a:pPr>
            <a:r>
              <a:rPr lang="en-US" dirty="0" smtClean="0">
                <a:solidFill>
                  <a:schemeClr val="tx1">
                    <a:lumMod val="95000"/>
                    <a:lumOff val="5000"/>
                  </a:schemeClr>
                </a:solidFill>
              </a:rPr>
              <a:t>Write an equation for the hot air balloon.</a:t>
            </a:r>
          </a:p>
          <a:p>
            <a:pPr marL="514350" indent="-514350">
              <a:buAutoNum type="alphaLcPeriod"/>
            </a:pPr>
            <a:r>
              <a:rPr lang="en-US" dirty="0" smtClean="0">
                <a:solidFill>
                  <a:schemeClr val="tx1">
                    <a:lumMod val="95000"/>
                    <a:lumOff val="5000"/>
                  </a:schemeClr>
                </a:solidFill>
              </a:rPr>
              <a:t>How many minutes until the hot air balloon is on the ground (ht. = 0)? Show your work. </a:t>
            </a:r>
          </a:p>
          <a:p>
            <a:pPr marL="0" indent="0">
              <a:buNone/>
            </a:pPr>
            <a:r>
              <a:rPr lang="en-US" b="1" dirty="0" smtClean="0">
                <a:solidFill>
                  <a:srgbClr val="C00000"/>
                </a:solidFill>
              </a:rPr>
              <a:t>HW: Pg. 268/ #1-7 Due Friday</a:t>
            </a:r>
          </a:p>
        </p:txBody>
      </p:sp>
    </p:spTree>
    <p:extLst>
      <p:ext uri="{BB962C8B-B14F-4D97-AF65-F5344CB8AC3E}">
        <p14:creationId xmlns:p14="http://schemas.microsoft.com/office/powerpoint/2010/main" val="16153026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	</a:t>
            </a:r>
            <a:endParaRPr lang="en-US" dirty="0"/>
          </a:p>
        </p:txBody>
      </p:sp>
      <p:sp>
        <p:nvSpPr>
          <p:cNvPr id="3" name="Content Placeholder 2"/>
          <p:cNvSpPr>
            <a:spLocks noGrp="1"/>
          </p:cNvSpPr>
          <p:nvPr>
            <p:ph idx="1"/>
          </p:nvPr>
        </p:nvSpPr>
        <p:spPr>
          <a:xfrm>
            <a:off x="457200" y="1600200"/>
            <a:ext cx="8458200" cy="5029200"/>
          </a:xfrm>
        </p:spPr>
        <p:txBody>
          <a:bodyPr/>
          <a:lstStyle/>
          <a:p>
            <a:pPr marL="0" indent="0">
              <a:buNone/>
            </a:pPr>
            <a:r>
              <a:rPr lang="en-US" b="1" dirty="0">
                <a:solidFill>
                  <a:srgbClr val="C00000"/>
                </a:solidFill>
              </a:rPr>
              <a:t>HW: Pg. 268/ #1-7 Due </a:t>
            </a:r>
            <a:r>
              <a:rPr lang="en-US" b="1" dirty="0" smtClean="0">
                <a:solidFill>
                  <a:srgbClr val="C00000"/>
                </a:solidFill>
              </a:rPr>
              <a:t>Friday</a:t>
            </a:r>
            <a:endParaRPr lang="en-US" b="1" dirty="0">
              <a:solidFill>
                <a:srgbClr val="C00000"/>
              </a:solidFill>
            </a:endParaRPr>
          </a:p>
          <a:p>
            <a:r>
              <a:rPr lang="en-US" dirty="0" smtClean="0">
                <a:solidFill>
                  <a:srgbClr val="003300"/>
                </a:solidFill>
                <a:effectLst>
                  <a:outerShdw blurRad="38100" dist="38100" dir="2700000" algn="tl">
                    <a:srgbClr val="000000">
                      <a:alpha val="43137"/>
                    </a:srgbClr>
                  </a:outerShdw>
                </a:effectLst>
              </a:rPr>
              <a:t>Copy the CLASS OBJECTIVE in the CW Section of your binder:</a:t>
            </a:r>
          </a:p>
          <a:p>
            <a:pPr marL="0" indent="0">
              <a:buNone/>
            </a:pPr>
            <a:r>
              <a:rPr lang="en-US" b="1" dirty="0" smtClean="0">
                <a:latin typeface="Aharoni" pitchFamily="2" charset="-79"/>
                <a:cs typeface="Aharoni" pitchFamily="2" charset="-79"/>
              </a:rPr>
              <a:t>Students will solve systems of linear equations using graphical and algebraic methods.</a:t>
            </a:r>
          </a:p>
          <a:p>
            <a:r>
              <a:rPr lang="en-US" dirty="0" smtClean="0">
                <a:solidFill>
                  <a:srgbClr val="002060"/>
                </a:solidFill>
                <a:effectLst>
                  <a:outerShdw blurRad="38100" dist="38100" dir="2700000" algn="tl">
                    <a:srgbClr val="000000">
                      <a:alpha val="43137"/>
                    </a:srgbClr>
                  </a:outerShdw>
                </a:effectLst>
              </a:rPr>
              <a:t>CW: </a:t>
            </a:r>
            <a:r>
              <a:rPr lang="en-US" b="1" dirty="0">
                <a:solidFill>
                  <a:srgbClr val="003300"/>
                </a:solidFill>
              </a:rPr>
              <a:t>Getting the Gold</a:t>
            </a:r>
          </a:p>
          <a:p>
            <a:r>
              <a:rPr lang="en-US" dirty="0" smtClean="0">
                <a:solidFill>
                  <a:srgbClr val="003300"/>
                </a:solidFill>
                <a:effectLst>
                  <a:outerShdw blurRad="38100" dist="38100" dir="2700000" algn="tl">
                    <a:srgbClr val="000000">
                      <a:alpha val="43137"/>
                    </a:srgbClr>
                  </a:outerShdw>
                </a:effectLst>
              </a:rPr>
              <a:t>You need:</a:t>
            </a:r>
          </a:p>
          <a:p>
            <a:pPr lvl="1"/>
            <a:r>
              <a:rPr lang="en-US" dirty="0" smtClean="0">
                <a:solidFill>
                  <a:srgbClr val="003300"/>
                </a:solidFill>
                <a:effectLst>
                  <a:outerShdw blurRad="38100" dist="38100" dir="2700000" algn="tl">
                    <a:srgbClr val="000000">
                      <a:alpha val="43137"/>
                    </a:srgbClr>
                  </a:outerShdw>
                </a:effectLst>
              </a:rPr>
              <a:t>Paper, Graph Paper</a:t>
            </a:r>
            <a:endParaRPr lang="en-US" dirty="0" smtClean="0">
              <a:solidFill>
                <a:srgbClr val="003300"/>
              </a:solidFill>
            </a:endParaRPr>
          </a:p>
          <a:p>
            <a:pPr marL="457200" lvl="1" indent="-457200">
              <a:buFont typeface="Arial" pitchFamily="34" charset="0"/>
              <a:buChar char="•"/>
            </a:pPr>
            <a:endParaRPr lang="en-US" sz="3200" dirty="0">
              <a:solidFill>
                <a:srgbClr val="003300"/>
              </a:solidFill>
            </a:endParaRPr>
          </a:p>
        </p:txBody>
      </p:sp>
      <p:pic>
        <p:nvPicPr>
          <p:cNvPr id="5" name="Picture 2" descr="C:\Users\dstarbu\AppData\Local\Microsoft\Windows\Temporary Internet Files\Content.IE5\2PUEW0UN\MC9002291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943600" y="4343400"/>
            <a:ext cx="1584427"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3395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88148</TotalTime>
  <Words>7816</Words>
  <Application>Microsoft Office PowerPoint</Application>
  <PresentationFormat>On-screen Show (4:3)</PresentationFormat>
  <Paragraphs>1393</Paragraphs>
  <Slides>168</Slides>
  <Notes>2</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168</vt:i4>
      </vt:variant>
    </vt:vector>
  </HeadingPairs>
  <TitlesOfParts>
    <vt:vector size="172" baseType="lpstr">
      <vt:lpstr>Office Theme</vt:lpstr>
      <vt:lpstr>Custom Design</vt:lpstr>
      <vt:lpstr>Equation</vt:lpstr>
      <vt:lpstr>MathType 6.0 Equation</vt:lpstr>
      <vt:lpstr>Ms. Starbuck Room 323 Welcome to Algebra I!</vt:lpstr>
      <vt:lpstr>Welcome Freshman Class of 2017!</vt:lpstr>
      <vt:lpstr>Course Expectations - Syllabus</vt:lpstr>
      <vt:lpstr>  Dana Starbuck Pre Calculus – Periods 1, 2  Algebra I – Periods 3, 5, 6  </vt:lpstr>
      <vt:lpstr>Supply List</vt:lpstr>
      <vt:lpstr>Course Expectations Algebra I-Pre-Calculus</vt:lpstr>
      <vt:lpstr>South High School  Tardy and Attendance Policies</vt:lpstr>
      <vt:lpstr>Calculating GPA </vt:lpstr>
      <vt:lpstr>What classes should I take?</vt:lpstr>
      <vt:lpstr>Graduation Credits</vt:lpstr>
      <vt:lpstr>Starbuck’s Classroom Rules</vt:lpstr>
      <vt:lpstr>On-Line Resources </vt:lpstr>
      <vt:lpstr>Parent / Teacher Conferences</vt:lpstr>
      <vt:lpstr>Have a great 2013-2014, REBELS!</vt:lpstr>
      <vt:lpstr>How to use your STUDENT PLANNER</vt:lpstr>
      <vt:lpstr>Course Binder </vt:lpstr>
      <vt:lpstr>The Daily Course Learning Objective</vt:lpstr>
      <vt:lpstr>How to set up your assignment heading… </vt:lpstr>
      <vt:lpstr>August 28, 1963 –  Civil Rights March on Washington</vt:lpstr>
      <vt:lpstr>Algebra I – Learning Objectives Copy in CW Section of your Binder</vt:lpstr>
      <vt:lpstr>What’s your FAVORITE Team?</vt:lpstr>
      <vt:lpstr>  Algebra I Be sure to TITLE and LABEL your graphs   </vt:lpstr>
      <vt:lpstr>Let’s Collect Some Data!</vt:lpstr>
      <vt:lpstr>Algebra I – Per. 3, 5, 6  </vt:lpstr>
      <vt:lpstr>Tuesday September 3 - All Classes</vt:lpstr>
      <vt:lpstr>Algebra I</vt:lpstr>
      <vt:lpstr>Algebra I – Class Objective/Notes</vt:lpstr>
      <vt:lpstr>What are CORNELL NOTES and WHY should we use them?</vt:lpstr>
      <vt:lpstr>What do Cornell Notes look like?</vt:lpstr>
      <vt:lpstr>Algebra I – Class EXIT</vt:lpstr>
      <vt:lpstr>Algebra I </vt:lpstr>
      <vt:lpstr>Algebra I  </vt:lpstr>
      <vt:lpstr>Let’s Measure!  </vt:lpstr>
      <vt:lpstr>Algebra I – Learning Objective</vt:lpstr>
      <vt:lpstr>The FOUR FACES of a FUNCTION</vt:lpstr>
      <vt:lpstr>Algebra I – Learning Objective Copy in CW Section of your binder</vt:lpstr>
      <vt:lpstr>Algebra I</vt:lpstr>
      <vt:lpstr>Algebra I </vt:lpstr>
      <vt:lpstr>Algebra I </vt:lpstr>
      <vt:lpstr>Algebra I Chapter 1 Group Assessment </vt:lpstr>
      <vt:lpstr>Algebra I </vt:lpstr>
      <vt:lpstr>Algebra I </vt:lpstr>
      <vt:lpstr>Algebra I</vt:lpstr>
      <vt:lpstr>    Algebra I</vt:lpstr>
      <vt:lpstr>Algebra I</vt:lpstr>
      <vt:lpstr>Ratios and Proportions</vt:lpstr>
      <vt:lpstr>Animal Shelter Proportions</vt:lpstr>
      <vt:lpstr>Algebra I </vt:lpstr>
      <vt:lpstr>Algebra I</vt:lpstr>
      <vt:lpstr>Algebra I </vt:lpstr>
      <vt:lpstr>Catch and Release</vt:lpstr>
      <vt:lpstr>Algebra 1</vt:lpstr>
      <vt:lpstr> Set up and SOLVE the following PROPORTIONS: </vt:lpstr>
      <vt:lpstr>Algebra I </vt:lpstr>
      <vt:lpstr>     Travel Exchange Rates</vt:lpstr>
      <vt:lpstr>Direct vs. Indirect Equations</vt:lpstr>
      <vt:lpstr>Algebra I</vt:lpstr>
      <vt:lpstr>Algebra I </vt:lpstr>
      <vt:lpstr>Algebra I</vt:lpstr>
      <vt:lpstr>Algebra I</vt:lpstr>
      <vt:lpstr>Algebra I</vt:lpstr>
      <vt:lpstr>Algebra I</vt:lpstr>
      <vt:lpstr>  Mix ‘Em Up!</vt:lpstr>
      <vt:lpstr>Algebra I</vt:lpstr>
      <vt:lpstr>Algebra I  </vt:lpstr>
      <vt:lpstr>Algebra I</vt:lpstr>
      <vt:lpstr>Algebra I </vt:lpstr>
      <vt:lpstr>Algebra I - EXIT   </vt:lpstr>
      <vt:lpstr>Algebra I</vt:lpstr>
      <vt:lpstr>Solve each equation for ‘x’, showing ALL work:</vt:lpstr>
      <vt:lpstr>Algebra I – Per. 3, 6</vt:lpstr>
      <vt:lpstr>Algebra I – Finish Posters</vt:lpstr>
      <vt:lpstr>Algebra I </vt:lpstr>
      <vt:lpstr>Copy each problem in the CW Section of your 3-ring binder:</vt:lpstr>
      <vt:lpstr>Algebra I</vt:lpstr>
      <vt:lpstr>Algebra I</vt:lpstr>
      <vt:lpstr>Algebra I – Per. 3, 6</vt:lpstr>
      <vt:lpstr>Algebra I Starter:  Solve.…showing all steps!</vt:lpstr>
      <vt:lpstr>Linear Equations</vt:lpstr>
      <vt:lpstr>Algebra I</vt:lpstr>
      <vt:lpstr>Algebra</vt:lpstr>
      <vt:lpstr>Algebra I</vt:lpstr>
      <vt:lpstr>Algebra I</vt:lpstr>
      <vt:lpstr>Algebra I</vt:lpstr>
      <vt:lpstr> Algebra I </vt:lpstr>
      <vt:lpstr>Solve for ‘x’ showing ALL work:</vt:lpstr>
      <vt:lpstr>Algebra I</vt:lpstr>
      <vt:lpstr>Algebra I</vt:lpstr>
      <vt:lpstr>Algebra I </vt:lpstr>
      <vt:lpstr>Algebra I </vt:lpstr>
      <vt:lpstr>Penny’s Quarters</vt:lpstr>
      <vt:lpstr>Algebra I</vt:lpstr>
      <vt:lpstr>Algebra I</vt:lpstr>
      <vt:lpstr>Algebra I</vt:lpstr>
      <vt:lpstr>Algebra I </vt:lpstr>
      <vt:lpstr>Algebra I</vt:lpstr>
      <vt:lpstr>Algebra I</vt:lpstr>
      <vt:lpstr>Algebra I</vt:lpstr>
      <vt:lpstr>Algebra I </vt:lpstr>
      <vt:lpstr>Algebra I</vt:lpstr>
      <vt:lpstr>Algebra I</vt:lpstr>
      <vt:lpstr>Algebra I</vt:lpstr>
      <vt:lpstr>Algebra I</vt:lpstr>
      <vt:lpstr>Try this…..</vt:lpstr>
      <vt:lpstr>Algebra I</vt:lpstr>
      <vt:lpstr>Algebra I </vt:lpstr>
      <vt:lpstr>Algebra I</vt:lpstr>
      <vt:lpstr>Algebra I</vt:lpstr>
      <vt:lpstr>Algebra I </vt:lpstr>
      <vt:lpstr>Algebra I</vt:lpstr>
      <vt:lpstr>Algebra I  </vt:lpstr>
      <vt:lpstr>Algebra I </vt:lpstr>
      <vt:lpstr>Algebra I </vt:lpstr>
      <vt:lpstr>EXIT</vt:lpstr>
      <vt:lpstr>Algebra I</vt:lpstr>
      <vt:lpstr>Algebra I</vt:lpstr>
      <vt:lpstr>Algebra I</vt:lpstr>
      <vt:lpstr>Algebra I</vt:lpstr>
      <vt:lpstr>Use your rules to complete the following:</vt:lpstr>
      <vt:lpstr>Algebra I</vt:lpstr>
      <vt:lpstr>Algebra I</vt:lpstr>
      <vt:lpstr>Simplify using the  RULES of EXPONENTS</vt:lpstr>
      <vt:lpstr>Algebra I</vt:lpstr>
      <vt:lpstr>Algebra I</vt:lpstr>
      <vt:lpstr>Exponential GROWTH/DECAY</vt:lpstr>
      <vt:lpstr>Use the equations to find:</vt:lpstr>
      <vt:lpstr>Algebra I </vt:lpstr>
      <vt:lpstr>Algebra I</vt:lpstr>
      <vt:lpstr>Algebra I</vt:lpstr>
      <vt:lpstr>Algebra I </vt:lpstr>
      <vt:lpstr>Algebra I</vt:lpstr>
      <vt:lpstr>Algebra I – Test WED., THURS.</vt:lpstr>
      <vt:lpstr>Algebra I</vt:lpstr>
      <vt:lpstr>Algebra I</vt:lpstr>
      <vt:lpstr>Algebra I </vt:lpstr>
      <vt:lpstr>Algebra I </vt:lpstr>
      <vt:lpstr>Algebra I </vt:lpstr>
      <vt:lpstr>Algebra I  </vt:lpstr>
      <vt:lpstr>Algebra I</vt:lpstr>
      <vt:lpstr>Algebra I</vt:lpstr>
      <vt:lpstr>Translations</vt:lpstr>
      <vt:lpstr>Algebra I</vt:lpstr>
      <vt:lpstr>Function Family</vt:lpstr>
      <vt:lpstr>Algebra I </vt:lpstr>
      <vt:lpstr>Try These….. </vt:lpstr>
      <vt:lpstr>Algebra I</vt:lpstr>
      <vt:lpstr>Algebra I - Starter</vt:lpstr>
      <vt:lpstr>Algebra I</vt:lpstr>
      <vt:lpstr>Algebra I </vt:lpstr>
      <vt:lpstr>Algebra I</vt:lpstr>
      <vt:lpstr>Algebra I</vt:lpstr>
      <vt:lpstr>Algebra I</vt:lpstr>
      <vt:lpstr>Algebra I</vt:lpstr>
      <vt:lpstr>Algebra I</vt:lpstr>
      <vt:lpstr>Copy the equations….</vt:lpstr>
      <vt:lpstr>Algebra I</vt:lpstr>
      <vt:lpstr>Algebra I – Group Task - Quadratics</vt:lpstr>
      <vt:lpstr>Algebra I</vt:lpstr>
      <vt:lpstr>Algebra I</vt:lpstr>
      <vt:lpstr>Algebra I</vt:lpstr>
      <vt:lpstr>ALGEBRA I</vt:lpstr>
      <vt:lpstr>Algebra I</vt:lpstr>
      <vt:lpstr>Algebra I</vt:lpstr>
      <vt:lpstr>Algebra I – Final Review</vt:lpstr>
      <vt:lpstr>Simplify using the  RULES of EXPONENTS</vt:lpstr>
      <vt:lpstr>Exponential GROWTH/DECAY</vt:lpstr>
      <vt:lpstr>Algebra I </vt:lpstr>
      <vt:lpstr>Algebra I</vt:lpstr>
    </vt:vector>
  </TitlesOfParts>
  <Company>Denver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Algebra I</dc:title>
  <dc:creator>DoTS</dc:creator>
  <cp:lastModifiedBy>Starbuck, Dana</cp:lastModifiedBy>
  <cp:revision>1190</cp:revision>
  <cp:lastPrinted>2014-05-27T20:58:19Z</cp:lastPrinted>
  <dcterms:created xsi:type="dcterms:W3CDTF">2011-08-15T13:35:52Z</dcterms:created>
  <dcterms:modified xsi:type="dcterms:W3CDTF">2014-05-28T18:10:20Z</dcterms:modified>
</cp:coreProperties>
</file>